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wdp" ContentType="image/vnd.ms-photo"/>
  <Default Extension="mp3" ContentType="audio/mp3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4"/>
  </p:notesMasterIdLst>
  <p:sldIdLst>
    <p:sldId id="256" r:id="rId3"/>
    <p:sldId id="285" r:id="rId5"/>
    <p:sldId id="258" r:id="rId6"/>
    <p:sldId id="257" r:id="rId7"/>
    <p:sldId id="263" r:id="rId8"/>
    <p:sldId id="287" r:id="rId9"/>
    <p:sldId id="288" r:id="rId10"/>
    <p:sldId id="289" r:id="rId11"/>
    <p:sldId id="290" r:id="rId12"/>
    <p:sldId id="259" r:id="rId13"/>
    <p:sldId id="291" r:id="rId14"/>
    <p:sldId id="260" r:id="rId15"/>
    <p:sldId id="292" r:id="rId16"/>
    <p:sldId id="293" r:id="rId17"/>
    <p:sldId id="295" r:id="rId18"/>
    <p:sldId id="294" r:id="rId19"/>
    <p:sldId id="296" r:id="rId20"/>
    <p:sldId id="297" r:id="rId21"/>
    <p:sldId id="298" r:id="rId22"/>
    <p:sldId id="299" r:id="rId23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2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690" y="-606"/>
      </p:cViewPr>
      <p:guideLst>
        <p:guide orient="horz" pos="2159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7" Type="http://schemas.openxmlformats.org/officeDocument/2006/relationships/tags" Target="tags/tag26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9396" y="0"/>
            <a:ext cx="12211396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17B72-94A0-407E-A7D5-ECD5D3C78A5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5B7DA-07E3-4C01-BF0D-26BF793D0D2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17B72-94A0-407E-A7D5-ECD5D3C78A5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5B7DA-07E3-4C01-BF0D-26BF793D0D2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17B72-94A0-407E-A7D5-ECD5D3C78A5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5B7DA-07E3-4C01-BF0D-26BF793D0D2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17B72-94A0-407E-A7D5-ECD5D3C78A5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5B7DA-07E3-4C01-BF0D-26BF793D0D2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17B72-94A0-407E-A7D5-ECD5D3C78A5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5B7DA-07E3-4C01-BF0D-26BF793D0D2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17B72-94A0-407E-A7D5-ECD5D3C78A5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5B7DA-07E3-4C01-BF0D-26BF793D0D2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17B72-94A0-407E-A7D5-ECD5D3C78A5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5B7DA-07E3-4C01-BF0D-26BF793D0D2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17B72-94A0-407E-A7D5-ECD5D3C78A5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5B7DA-07E3-4C01-BF0D-26BF793D0D2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17B72-94A0-407E-A7D5-ECD5D3C78A5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5B7DA-07E3-4C01-BF0D-26BF793D0D2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17B72-94A0-407E-A7D5-ECD5D3C78A5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5B7DA-07E3-4C01-BF0D-26BF793D0D2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E17B72-94A0-407E-A7D5-ECD5D3C78A5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45B7DA-07E3-4C01-BF0D-26BF793D0D2E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3.png"/><Relationship Id="rId3" Type="http://schemas.microsoft.com/office/2007/relationships/media" Target="../media/media1.mp3"/><Relationship Id="rId2" Type="http://schemas.openxmlformats.org/officeDocument/2006/relationships/audio" Target="../media/media1.mp3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tags" Target="../tags/tag7.xml"/><Relationship Id="rId8" Type="http://schemas.openxmlformats.org/officeDocument/2006/relationships/tags" Target="../tags/tag6.xml"/><Relationship Id="rId7" Type="http://schemas.openxmlformats.org/officeDocument/2006/relationships/tags" Target="../tags/tag5.xml"/><Relationship Id="rId6" Type="http://schemas.openxmlformats.org/officeDocument/2006/relationships/tags" Target="../tags/tag4.xml"/><Relationship Id="rId5" Type="http://schemas.openxmlformats.org/officeDocument/2006/relationships/tags" Target="../tags/tag3.xml"/><Relationship Id="rId4" Type="http://schemas.openxmlformats.org/officeDocument/2006/relationships/tags" Target="../tags/tag2.xml"/><Relationship Id="rId3" Type="http://schemas.openxmlformats.org/officeDocument/2006/relationships/tags" Target="../tags/tag1.xml"/><Relationship Id="rId26" Type="http://schemas.openxmlformats.org/officeDocument/2006/relationships/slideLayout" Target="../slideLayouts/slideLayout2.xml"/><Relationship Id="rId25" Type="http://schemas.microsoft.com/office/2007/relationships/hdphoto" Target="../media/image8.wdp"/><Relationship Id="rId24" Type="http://schemas.openxmlformats.org/officeDocument/2006/relationships/image" Target="../media/image7.png"/><Relationship Id="rId23" Type="http://schemas.openxmlformats.org/officeDocument/2006/relationships/tags" Target="../tags/tag21.xml"/><Relationship Id="rId22" Type="http://schemas.openxmlformats.org/officeDocument/2006/relationships/tags" Target="../tags/tag20.xml"/><Relationship Id="rId21" Type="http://schemas.openxmlformats.org/officeDocument/2006/relationships/tags" Target="../tags/tag19.xml"/><Relationship Id="rId20" Type="http://schemas.openxmlformats.org/officeDocument/2006/relationships/tags" Target="../tags/tag18.xml"/><Relationship Id="rId2" Type="http://schemas.openxmlformats.org/officeDocument/2006/relationships/image" Target="../media/image2.png"/><Relationship Id="rId19" Type="http://schemas.openxmlformats.org/officeDocument/2006/relationships/tags" Target="../tags/tag17.xml"/><Relationship Id="rId18" Type="http://schemas.openxmlformats.org/officeDocument/2006/relationships/tags" Target="../tags/tag16.xml"/><Relationship Id="rId17" Type="http://schemas.openxmlformats.org/officeDocument/2006/relationships/tags" Target="../tags/tag15.xml"/><Relationship Id="rId16" Type="http://schemas.openxmlformats.org/officeDocument/2006/relationships/tags" Target="../tags/tag14.xml"/><Relationship Id="rId15" Type="http://schemas.openxmlformats.org/officeDocument/2006/relationships/tags" Target="../tags/tag13.xml"/><Relationship Id="rId14" Type="http://schemas.openxmlformats.org/officeDocument/2006/relationships/tags" Target="../tags/tag12.xml"/><Relationship Id="rId13" Type="http://schemas.openxmlformats.org/officeDocument/2006/relationships/tags" Target="../tags/tag11.xml"/><Relationship Id="rId12" Type="http://schemas.openxmlformats.org/officeDocument/2006/relationships/tags" Target="../tags/tag10.xml"/><Relationship Id="rId11" Type="http://schemas.openxmlformats.org/officeDocument/2006/relationships/tags" Target="../tags/tag9.xml"/><Relationship Id="rId10" Type="http://schemas.openxmlformats.org/officeDocument/2006/relationships/tags" Target="../tags/tag8.xml"/><Relationship Id="rId1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24.xml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矩形 45"/>
          <p:cNvSpPr/>
          <p:nvPr/>
        </p:nvSpPr>
        <p:spPr>
          <a:xfrm>
            <a:off x="285106" y="6020417"/>
            <a:ext cx="314292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CN" sz="1100" dirty="0">
              <a:solidFill>
                <a:srgbClr val="FFE274"/>
              </a:solidFill>
              <a:latin typeface="汉仪雅酷黑 65W" panose="020B0604020202020204" pitchFamily="34" charset="-122"/>
              <a:ea typeface="汉仪雅酷黑 65W" panose="020B0604020202020204" pitchFamily="34" charset="-122"/>
              <a:cs typeface="字魂105号-简雅黑" panose="00000500000000000000" pitchFamily="2" charset="-122"/>
              <a:sym typeface="字魂105号-简雅黑" panose="00000500000000000000" pitchFamily="2" charset="-122"/>
            </a:endParaRPr>
          </a:p>
          <a:p>
            <a:endParaRPr lang="zh-CN" altLang="en-US" sz="1100" dirty="0">
              <a:solidFill>
                <a:srgbClr val="FFE274"/>
              </a:solidFill>
              <a:latin typeface="汉仪雅酷黑 65W" panose="020B0604020202020204" pitchFamily="34" charset="-122"/>
              <a:ea typeface="汉仪雅酷黑 65W" panose="020B0604020202020204" pitchFamily="34" charset="-122"/>
              <a:cs typeface="字魂105号-简雅黑" panose="00000500000000000000" pitchFamily="2" charset="-122"/>
              <a:sym typeface="字魂105号-简雅黑" panose="00000500000000000000" pitchFamily="2" charset="-122"/>
            </a:endParaRPr>
          </a:p>
        </p:txBody>
      </p:sp>
      <p:pic>
        <p:nvPicPr>
          <p:cNvPr id="47" name="图片 46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627784" y="3835801"/>
            <a:ext cx="3193216" cy="2558271"/>
          </a:xfrm>
          <a:prstGeom prst="rect">
            <a:avLst/>
          </a:prstGeom>
        </p:spPr>
      </p:pic>
      <p:pic>
        <p:nvPicPr>
          <p:cNvPr id="2" name="空灵的八音盒圣诞音乐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870449" y="-7658"/>
            <a:ext cx="609600" cy="6096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351280" y="840740"/>
            <a:ext cx="6050280" cy="27863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noAutofit/>
            <a:scene3d>
              <a:camera prst="orthographicFront"/>
              <a:lightRig rig="threePt" dir="t"/>
            </a:scene3d>
          </a:bodyPr>
          <a:p>
            <a:pPr algn="ctr"/>
            <a:r>
              <a:rPr kumimoji="1" lang="en-US" altLang="zh-CN" sz="60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        </a:t>
            </a:r>
            <a:r>
              <a:rPr kumimoji="1" lang="zh-CN" altLang="en-US" sz="88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2 0 2 4</a:t>
            </a:r>
            <a:endParaRPr lang="en-US" altLang="zh-CN" sz="9600" b="1">
              <a:ln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dist">
              <a:buClrTx/>
              <a:buSzTx/>
              <a:buFontTx/>
            </a:pPr>
            <a:r>
              <a:rPr kumimoji="1" lang="zh-CN" altLang="en-US" sz="60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政府信息公开工作年度报告</a:t>
            </a:r>
            <a:endParaRPr kumimoji="1" lang="zh-CN" altLang="en-US" sz="6000" dirty="0">
              <a:gradFill>
                <a:gsLst>
                  <a:gs pos="0">
                    <a:schemeClr val="accent4">
                      <a:lumMod val="20000"/>
                      <a:lumOff val="80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1"/>
              </a:gra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178050" y="4145280"/>
            <a:ext cx="7498080" cy="59944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noAutofit/>
          </a:bodyPr>
          <a:p>
            <a:pPr algn="ctr"/>
            <a:r>
              <a:rPr kumimoji="1" lang="zh-CN" altLang="en-US" sz="24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东至县应急管理局</a:t>
            </a:r>
            <a:endParaRPr kumimoji="1" lang="zh-CN" altLang="en-US" sz="2400" b="1" dirty="0">
              <a:ln>
                <a:solidFill>
                  <a:schemeClr val="bg1"/>
                </a:solidFill>
              </a:ln>
              <a:gradFill>
                <a:gsLst>
                  <a:gs pos="0">
                    <a:schemeClr val="accent4">
                      <a:lumMod val="20000"/>
                      <a:lumOff val="80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1"/>
              </a:gra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1925320" y="1808480"/>
            <a:ext cx="8314690" cy="374396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noAutofit/>
          </a:bodyPr>
          <a:p>
            <a:pPr algn="l" fontAlgn="auto">
              <a:lnSpc>
                <a:spcPct val="100000"/>
              </a:lnSpc>
              <a:buClrTx/>
              <a:buSzTx/>
              <a:buFontTx/>
            </a:pPr>
            <a:r>
              <a:rPr lang="en-US" altLang="zh-CN" sz="2000" b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      </a:t>
            </a:r>
            <a:r>
              <a:rPr kumimoji="1" lang="zh-CN" altLang="en-US" sz="24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本报告依据《中华人民共和国政府信息公开条例》（国务院令第711号）和《国务院办公厅政府信息与政务公开办公室关于印发&lt;中华人民共和国政府信息公开工作年度报告格式&gt;的通知》（国办公开办函〔2021〕30号）要求，结合2024年东至县应急管理局政府信息公开工作编制而成。本报告中使用数据统计期限为2024年1月1日至12月31日,如对本报告有任何疑问，请与东至县应急管理局办公室联系（地址：东至县尧舜社区八一路6号，邮编：247200，电话：0566-5298800，传真：5298268）。</a:t>
            </a:r>
            <a:endParaRPr kumimoji="1" lang="zh-CN" altLang="en-US" sz="2400" dirty="0">
              <a:gradFill>
                <a:gsLst>
                  <a:gs pos="0">
                    <a:schemeClr val="accent4">
                      <a:lumMod val="20000"/>
                      <a:lumOff val="80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1"/>
              </a:gra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9396" y="0"/>
            <a:ext cx="12211396" cy="68580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1"/>
          <a:stretch>
            <a:fillRect/>
          </a:stretch>
        </p:blipFill>
        <p:spPr>
          <a:xfrm flipV="1">
            <a:off x="-91004" y="-141308"/>
            <a:ext cx="12511604" cy="617634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814" y="1913572"/>
            <a:ext cx="8460105" cy="5141141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2814918" y="2413337"/>
            <a:ext cx="6562164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kumimoji="1" lang="zh-CN" altLang="en-US" sz="60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总体</a:t>
            </a:r>
            <a:r>
              <a:rPr kumimoji="1" lang="zh-CN" altLang="en-US" sz="60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情况</a:t>
            </a:r>
            <a:endParaRPr kumimoji="1" lang="zh-CN" altLang="en-US" sz="6000" dirty="0">
              <a:gradFill>
                <a:gsLst>
                  <a:gs pos="0">
                    <a:schemeClr val="accent4">
                      <a:lumMod val="20000"/>
                      <a:lumOff val="80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1"/>
              </a:gra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  <p:sp>
        <p:nvSpPr>
          <p:cNvPr id="8" name="圆角矩形 2"/>
          <p:cNvSpPr/>
          <p:nvPr/>
        </p:nvSpPr>
        <p:spPr>
          <a:xfrm>
            <a:off x="5047130" y="1538184"/>
            <a:ext cx="2097740" cy="1049967"/>
          </a:xfrm>
          <a:prstGeom prst="roundRect">
            <a:avLst/>
          </a:prstGeom>
          <a:noFill/>
          <a:ln w="28575">
            <a:gradFill flip="none" rotWithShape="1">
              <a:gsLst>
                <a:gs pos="15000">
                  <a:schemeClr val="accent4">
                    <a:lumMod val="20000"/>
                    <a:lumOff val="80000"/>
                    <a:alpha val="0"/>
                  </a:schemeClr>
                </a:gs>
                <a:gs pos="100000">
                  <a:schemeClr val="accent4">
                    <a:lumMod val="40000"/>
                    <a:lumOff val="60000"/>
                  </a:schemeClr>
                </a:gs>
              </a:gsLst>
              <a:lin ang="162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gradFill>
                <a:gsLst>
                  <a:gs pos="0">
                    <a:schemeClr val="accent4">
                      <a:lumMod val="20000"/>
                      <a:lumOff val="80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1"/>
              </a:gra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178121" y="1670302"/>
            <a:ext cx="18357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2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PART</a:t>
            </a:r>
            <a:r>
              <a:rPr kumimoji="1" lang="zh-CN" altLang="en-US" sz="32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 </a:t>
            </a:r>
            <a:r>
              <a:rPr kumimoji="1" lang="en-US" altLang="zh-CN" sz="32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01</a:t>
            </a:r>
            <a:endParaRPr kumimoji="1" lang="zh-CN" altLang="en-US" sz="3200" dirty="0">
              <a:gradFill>
                <a:gsLst>
                  <a:gs pos="0">
                    <a:schemeClr val="accent4">
                      <a:lumMod val="20000"/>
                      <a:lumOff val="80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1"/>
              </a:gra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15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65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7475" y="270"/>
            <a:ext cx="4000399" cy="3204952"/>
          </a:xfrm>
          <a:prstGeom prst="rect">
            <a:avLst/>
          </a:prstGeom>
        </p:spPr>
      </p:pic>
      <p:sp>
        <p:nvSpPr>
          <p:cNvPr id="39" name="文本框 38"/>
          <p:cNvSpPr txBox="1"/>
          <p:nvPr/>
        </p:nvSpPr>
        <p:spPr>
          <a:xfrm>
            <a:off x="1155065" y="1928495"/>
            <a:ext cx="3717290" cy="2081530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pPr algn="l"/>
            <a:r>
              <a:rPr lang="en-US" altLang="zh-CN" b="1" dirty="0">
                <a:gradFill>
                  <a:gsLst>
                    <a:gs pos="0">
                      <a:srgbClr val="FFFED0"/>
                    </a:gs>
                    <a:gs pos="100000">
                      <a:srgbClr val="E5C34E"/>
                    </a:gs>
                  </a:gsLst>
                  <a:lin ang="5400000" scaled="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思源黑体 CN Bold" panose="020B0800000000000000" pitchFamily="34" charset="-122"/>
                <a:ea typeface="思源黑体 CN Bold" panose="020B0800000000000000" pitchFamily="34" charset="-122"/>
                <a:cs typeface="思源黑体 CN Bold" panose="020B0800000000000000" pitchFamily="34" charset="-122"/>
              </a:rPr>
              <a:t>      </a:t>
            </a:r>
            <a:r>
              <a:rPr kumimoji="1" lang="zh-CN" altLang="en-US" sz="24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2024年，县应急管理局认</a:t>
            </a:r>
            <a:endParaRPr kumimoji="1" lang="zh-CN" altLang="en-US" sz="2400" dirty="0">
              <a:gradFill>
                <a:gsLst>
                  <a:gs pos="0">
                    <a:schemeClr val="accent4">
                      <a:lumMod val="20000"/>
                      <a:lumOff val="80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1"/>
              </a:gra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  <a:p>
            <a:pPr algn="l"/>
            <a:r>
              <a:rPr kumimoji="1" lang="zh-CN" altLang="en-US" sz="24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真执行县政务公开办的工作部</a:t>
            </a:r>
            <a:endParaRPr kumimoji="1" lang="zh-CN" altLang="en-US" sz="2400" dirty="0">
              <a:gradFill>
                <a:gsLst>
                  <a:gs pos="0">
                    <a:schemeClr val="accent4">
                      <a:lumMod val="20000"/>
                      <a:lumOff val="80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1"/>
              </a:gra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  <a:p>
            <a:pPr algn="l"/>
            <a:r>
              <a:rPr kumimoji="1" lang="zh-CN" altLang="en-US" sz="24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署，创新开展工作，严格按照</a:t>
            </a:r>
            <a:endParaRPr kumimoji="1" lang="zh-CN" altLang="en-US" sz="2400" dirty="0">
              <a:gradFill>
                <a:gsLst>
                  <a:gs pos="0">
                    <a:schemeClr val="accent4">
                      <a:lumMod val="20000"/>
                      <a:lumOff val="80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1"/>
              </a:gra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  <a:p>
            <a:pPr algn="l"/>
            <a:r>
              <a:rPr kumimoji="1" lang="zh-CN" altLang="en-US" sz="24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标准内容事项发布栏目信息，</a:t>
            </a:r>
            <a:endParaRPr kumimoji="1" lang="zh-CN" altLang="en-US" sz="2400" dirty="0">
              <a:gradFill>
                <a:gsLst>
                  <a:gs pos="0">
                    <a:schemeClr val="accent4">
                      <a:lumMod val="20000"/>
                      <a:lumOff val="80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1"/>
              </a:gra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  <a:p>
            <a:pPr algn="l"/>
            <a:r>
              <a:rPr kumimoji="1" lang="zh-CN" altLang="en-US" sz="24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不断推动基层政务公开工作标</a:t>
            </a:r>
            <a:endParaRPr kumimoji="1" lang="zh-CN" altLang="en-US" sz="2400" dirty="0">
              <a:gradFill>
                <a:gsLst>
                  <a:gs pos="0">
                    <a:schemeClr val="accent4">
                      <a:lumMod val="20000"/>
                      <a:lumOff val="80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1"/>
              </a:gra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  <a:p>
            <a:pPr algn="l"/>
            <a:r>
              <a:rPr kumimoji="1" lang="zh-CN" altLang="en-US" sz="24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准化规范化建设</a:t>
            </a:r>
            <a:r>
              <a:rPr lang="zh-CN" altLang="en-US" b="1" dirty="0">
                <a:gradFill>
                  <a:gsLst>
                    <a:gs pos="0">
                      <a:srgbClr val="FFFED0"/>
                    </a:gs>
                    <a:gs pos="100000">
                      <a:srgbClr val="E5C34E"/>
                    </a:gs>
                  </a:gsLst>
                  <a:lin ang="5400000" scaled="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思源黑体 CN Bold" panose="020B0800000000000000" pitchFamily="34" charset="-122"/>
                <a:ea typeface="思源黑体 CN Bold" panose="020B0800000000000000" pitchFamily="34" charset="-122"/>
                <a:cs typeface="思源黑体 CN Bold" panose="020B0800000000000000" pitchFamily="34" charset="-122"/>
              </a:rPr>
              <a:t>。</a:t>
            </a:r>
            <a:endParaRPr lang="zh-CN" altLang="en-US" b="1" dirty="0">
              <a:gradFill>
                <a:gsLst>
                  <a:gs pos="0">
                    <a:srgbClr val="FFFED0"/>
                  </a:gs>
                  <a:gs pos="100000">
                    <a:srgbClr val="E5C34E"/>
                  </a:gs>
                </a:gsLst>
                <a:lin ang="5400000" scaled="0"/>
              </a:gra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  <a:latin typeface="思源黑体 CN Bold" panose="020B0800000000000000" pitchFamily="34" charset="-122"/>
              <a:ea typeface="思源黑体 CN Bold" panose="020B0800000000000000" pitchFamily="34" charset="-122"/>
              <a:cs typeface="思源黑体 CN Bold" panose="020B0800000000000000" pitchFamily="34" charset="-122"/>
            </a:endParaRPr>
          </a:p>
        </p:txBody>
      </p:sp>
      <p:grpSp>
        <p:nvGrpSpPr>
          <p:cNvPr id="8" name="组合 7"/>
          <p:cNvGrpSpPr/>
          <p:nvPr>
            <p:custDataLst>
              <p:tags r:id="rId3"/>
            </p:custDataLst>
          </p:nvPr>
        </p:nvGrpSpPr>
        <p:grpSpPr>
          <a:xfrm>
            <a:off x="5858595" y="1574980"/>
            <a:ext cx="4431665" cy="3169285"/>
            <a:chOff x="6166" y="3347"/>
            <a:chExt cx="6979" cy="4991"/>
          </a:xfrm>
          <a:gradFill>
            <a:gsLst>
              <a:gs pos="0">
                <a:schemeClr val="accent4">
                  <a:lumMod val="20000"/>
                  <a:lumOff val="80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5400000" scaled="1"/>
          </a:gradFill>
        </p:grpSpPr>
        <p:grpSp>
          <p:nvGrpSpPr>
            <p:cNvPr id="9" name="组合 8"/>
            <p:cNvGrpSpPr/>
            <p:nvPr/>
          </p:nvGrpSpPr>
          <p:grpSpPr>
            <a:xfrm>
              <a:off x="6166" y="3347"/>
              <a:ext cx="6979" cy="896"/>
              <a:chOff x="6166" y="3655"/>
              <a:chExt cx="6979" cy="896"/>
            </a:xfrm>
            <a:grpFill/>
          </p:grpSpPr>
          <p:sp>
            <p:nvSpPr>
              <p:cNvPr id="36" name="椭圆 35"/>
              <p:cNvSpPr/>
              <p:nvPr>
                <p:custDataLst>
                  <p:tags r:id="rId4"/>
                </p:custDataLst>
              </p:nvPr>
            </p:nvSpPr>
            <p:spPr>
              <a:xfrm>
                <a:off x="6166" y="3655"/>
                <a:ext cx="896" cy="8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思源黑体 CN Bold" panose="020B0800000000000000" pitchFamily="34" charset="-122"/>
                  <a:ea typeface="思源黑体 CN Bold" panose="020B0800000000000000" pitchFamily="34" charset="-122"/>
                  <a:cs typeface="思源黑体 CN Bold" panose="020B0800000000000000" pitchFamily="34" charset="-122"/>
                </a:endParaRPr>
              </a:p>
            </p:txBody>
          </p:sp>
          <p:sp>
            <p:nvSpPr>
              <p:cNvPr id="37" name="圆角矩形 5"/>
              <p:cNvSpPr/>
              <p:nvPr>
                <p:custDataLst>
                  <p:tags r:id="rId5"/>
                </p:custDataLst>
              </p:nvPr>
            </p:nvSpPr>
            <p:spPr>
              <a:xfrm>
                <a:off x="7205" y="3758"/>
                <a:ext cx="5940" cy="69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思源黑体 CN Bold" panose="020B0800000000000000" pitchFamily="34" charset="-122"/>
                  <a:ea typeface="思源黑体 CN Bold" panose="020B0800000000000000" pitchFamily="34" charset="-122"/>
                  <a:cs typeface="思源黑体 CN Bold" panose="020B0800000000000000" pitchFamily="34" charset="-122"/>
                </a:endParaRPr>
              </a:p>
            </p:txBody>
          </p:sp>
          <p:sp>
            <p:nvSpPr>
              <p:cNvPr id="38" name="文本框 37"/>
              <p:cNvSpPr txBox="1"/>
              <p:nvPr>
                <p:custDataLst>
                  <p:tags r:id="rId6"/>
                </p:custDataLst>
              </p:nvPr>
            </p:nvSpPr>
            <p:spPr>
              <a:xfrm>
                <a:off x="6248" y="3789"/>
                <a:ext cx="765" cy="6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000" b="1" dirty="0">
                    <a:solidFill>
                      <a:srgbClr val="C00000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  <a:cs typeface="Arial" panose="020B0604020202020204" pitchFamily="34" charset="0"/>
                  </a:rPr>
                  <a:t>01</a:t>
                </a:r>
                <a:endParaRPr lang="en-US" altLang="zh-CN" sz="2000" b="1" dirty="0">
                  <a:solidFill>
                    <a:srgbClr val="C00000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6166" y="4352"/>
              <a:ext cx="6979" cy="896"/>
              <a:chOff x="6166" y="3655"/>
              <a:chExt cx="6979" cy="896"/>
            </a:xfrm>
            <a:grpFill/>
          </p:grpSpPr>
          <p:sp>
            <p:nvSpPr>
              <p:cNvPr id="33" name="椭圆 32"/>
              <p:cNvSpPr/>
              <p:nvPr>
                <p:custDataLst>
                  <p:tags r:id="rId7"/>
                </p:custDataLst>
              </p:nvPr>
            </p:nvSpPr>
            <p:spPr>
              <a:xfrm>
                <a:off x="6166" y="3655"/>
                <a:ext cx="896" cy="8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思源黑体 CN Bold" panose="020B0800000000000000" pitchFamily="34" charset="-122"/>
                  <a:ea typeface="思源黑体 CN Bold" panose="020B0800000000000000" pitchFamily="34" charset="-122"/>
                  <a:cs typeface="思源黑体 CN Bold" panose="020B0800000000000000" pitchFamily="34" charset="-122"/>
                </a:endParaRPr>
              </a:p>
            </p:txBody>
          </p:sp>
          <p:sp>
            <p:nvSpPr>
              <p:cNvPr id="34" name="圆角矩形 13"/>
              <p:cNvSpPr/>
              <p:nvPr>
                <p:custDataLst>
                  <p:tags r:id="rId8"/>
                </p:custDataLst>
              </p:nvPr>
            </p:nvSpPr>
            <p:spPr>
              <a:xfrm>
                <a:off x="7205" y="3758"/>
                <a:ext cx="5940" cy="69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思源黑体 CN Bold" panose="020B0800000000000000" pitchFamily="34" charset="-122"/>
                  <a:ea typeface="思源黑体 CN Bold" panose="020B0800000000000000" pitchFamily="34" charset="-122"/>
                  <a:cs typeface="思源黑体 CN Bold" panose="020B0800000000000000" pitchFamily="34" charset="-122"/>
                </a:endParaRPr>
              </a:p>
            </p:txBody>
          </p:sp>
          <p:sp>
            <p:nvSpPr>
              <p:cNvPr id="35" name="文本框 34"/>
              <p:cNvSpPr txBox="1"/>
              <p:nvPr>
                <p:custDataLst>
                  <p:tags r:id="rId9"/>
                </p:custDataLst>
              </p:nvPr>
            </p:nvSpPr>
            <p:spPr>
              <a:xfrm>
                <a:off x="6248" y="3789"/>
                <a:ext cx="765" cy="6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000" b="1">
                    <a:solidFill>
                      <a:srgbClr val="C00000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  <a:cs typeface="Arial" panose="020B0604020202020204" pitchFamily="34" charset="0"/>
                  </a:rPr>
                  <a:t>02</a:t>
                </a:r>
                <a:endParaRPr lang="en-US" altLang="zh-CN" sz="2000" b="1">
                  <a:solidFill>
                    <a:srgbClr val="C00000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6166" y="5372"/>
              <a:ext cx="6979" cy="896"/>
              <a:chOff x="6166" y="3655"/>
              <a:chExt cx="6979" cy="896"/>
            </a:xfrm>
            <a:grpFill/>
          </p:grpSpPr>
          <p:sp>
            <p:nvSpPr>
              <p:cNvPr id="30" name="椭圆 29"/>
              <p:cNvSpPr/>
              <p:nvPr>
                <p:custDataLst>
                  <p:tags r:id="rId10"/>
                </p:custDataLst>
              </p:nvPr>
            </p:nvSpPr>
            <p:spPr>
              <a:xfrm>
                <a:off x="6166" y="3655"/>
                <a:ext cx="896" cy="8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思源黑体 CN Bold" panose="020B0800000000000000" pitchFamily="34" charset="-122"/>
                  <a:ea typeface="思源黑体 CN Bold" panose="020B0800000000000000" pitchFamily="34" charset="-122"/>
                  <a:cs typeface="思源黑体 CN Bold" panose="020B0800000000000000" pitchFamily="34" charset="-122"/>
                </a:endParaRPr>
              </a:p>
            </p:txBody>
          </p:sp>
          <p:sp>
            <p:nvSpPr>
              <p:cNvPr id="31" name="圆角矩形 17"/>
              <p:cNvSpPr/>
              <p:nvPr>
                <p:custDataLst>
                  <p:tags r:id="rId11"/>
                </p:custDataLst>
              </p:nvPr>
            </p:nvSpPr>
            <p:spPr>
              <a:xfrm>
                <a:off x="7205" y="3758"/>
                <a:ext cx="5940" cy="69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思源黑体 CN Bold" panose="020B0800000000000000" pitchFamily="34" charset="-122"/>
                  <a:ea typeface="思源黑体 CN Bold" panose="020B0800000000000000" pitchFamily="34" charset="-122"/>
                  <a:cs typeface="思源黑体 CN Bold" panose="020B0800000000000000" pitchFamily="34" charset="-122"/>
                </a:endParaRPr>
              </a:p>
            </p:txBody>
          </p:sp>
          <p:sp>
            <p:nvSpPr>
              <p:cNvPr id="32" name="文本框 31"/>
              <p:cNvSpPr txBox="1"/>
              <p:nvPr>
                <p:custDataLst>
                  <p:tags r:id="rId12"/>
                </p:custDataLst>
              </p:nvPr>
            </p:nvSpPr>
            <p:spPr>
              <a:xfrm>
                <a:off x="6248" y="3789"/>
                <a:ext cx="765" cy="6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000" b="1">
                    <a:solidFill>
                      <a:srgbClr val="C00000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  <a:cs typeface="Arial" panose="020B0604020202020204" pitchFamily="34" charset="0"/>
                  </a:rPr>
                  <a:t>03</a:t>
                </a:r>
                <a:endParaRPr lang="en-US" altLang="zh-CN" sz="2000" b="1">
                  <a:solidFill>
                    <a:srgbClr val="C00000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>
              <a:off x="6166" y="6377"/>
              <a:ext cx="6979" cy="896"/>
              <a:chOff x="6166" y="3655"/>
              <a:chExt cx="6979" cy="896"/>
            </a:xfrm>
            <a:grpFill/>
          </p:grpSpPr>
          <p:sp>
            <p:nvSpPr>
              <p:cNvPr id="27" name="椭圆 26"/>
              <p:cNvSpPr/>
              <p:nvPr>
                <p:custDataLst>
                  <p:tags r:id="rId13"/>
                </p:custDataLst>
              </p:nvPr>
            </p:nvSpPr>
            <p:spPr>
              <a:xfrm>
                <a:off x="6166" y="3655"/>
                <a:ext cx="896" cy="8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思源黑体 CN Bold" panose="020B0800000000000000" pitchFamily="34" charset="-122"/>
                  <a:ea typeface="思源黑体 CN Bold" panose="020B0800000000000000" pitchFamily="34" charset="-122"/>
                  <a:cs typeface="思源黑体 CN Bold" panose="020B0800000000000000" pitchFamily="34" charset="-122"/>
                </a:endParaRPr>
              </a:p>
            </p:txBody>
          </p:sp>
          <p:sp>
            <p:nvSpPr>
              <p:cNvPr id="28" name="圆角矩形 21"/>
              <p:cNvSpPr/>
              <p:nvPr>
                <p:custDataLst>
                  <p:tags r:id="rId14"/>
                </p:custDataLst>
              </p:nvPr>
            </p:nvSpPr>
            <p:spPr>
              <a:xfrm>
                <a:off x="7205" y="3758"/>
                <a:ext cx="5940" cy="69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思源黑体 CN Bold" panose="020B0800000000000000" pitchFamily="34" charset="-122"/>
                  <a:ea typeface="思源黑体 CN Bold" panose="020B0800000000000000" pitchFamily="34" charset="-122"/>
                  <a:cs typeface="思源黑体 CN Bold" panose="020B0800000000000000" pitchFamily="34" charset="-122"/>
                </a:endParaRPr>
              </a:p>
            </p:txBody>
          </p:sp>
          <p:sp>
            <p:nvSpPr>
              <p:cNvPr id="29" name="文本框 28"/>
              <p:cNvSpPr txBox="1"/>
              <p:nvPr>
                <p:custDataLst>
                  <p:tags r:id="rId15"/>
                </p:custDataLst>
              </p:nvPr>
            </p:nvSpPr>
            <p:spPr>
              <a:xfrm>
                <a:off x="6248" y="3789"/>
                <a:ext cx="765" cy="6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000" b="1" dirty="0">
                    <a:solidFill>
                      <a:srgbClr val="C00000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  <a:cs typeface="Arial" panose="020B0604020202020204" pitchFamily="34" charset="0"/>
                  </a:rPr>
                  <a:t>04</a:t>
                </a:r>
                <a:endParaRPr lang="en-US" altLang="zh-CN" sz="2000" b="1" dirty="0">
                  <a:solidFill>
                    <a:srgbClr val="C00000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6166" y="7442"/>
              <a:ext cx="6979" cy="896"/>
              <a:chOff x="6166" y="3655"/>
              <a:chExt cx="6979" cy="896"/>
            </a:xfrm>
            <a:grpFill/>
          </p:grpSpPr>
          <p:sp>
            <p:nvSpPr>
              <p:cNvPr id="24" name="椭圆 23"/>
              <p:cNvSpPr/>
              <p:nvPr>
                <p:custDataLst>
                  <p:tags r:id="rId16"/>
                </p:custDataLst>
              </p:nvPr>
            </p:nvSpPr>
            <p:spPr>
              <a:xfrm>
                <a:off x="6166" y="3655"/>
                <a:ext cx="896" cy="8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思源黑体 CN Bold" panose="020B0800000000000000" pitchFamily="34" charset="-122"/>
                  <a:ea typeface="思源黑体 CN Bold" panose="020B0800000000000000" pitchFamily="34" charset="-122"/>
                  <a:cs typeface="思源黑体 CN Bold" panose="020B0800000000000000" pitchFamily="34" charset="-122"/>
                </a:endParaRPr>
              </a:p>
            </p:txBody>
          </p:sp>
          <p:sp>
            <p:nvSpPr>
              <p:cNvPr id="25" name="圆角矩形 32"/>
              <p:cNvSpPr/>
              <p:nvPr>
                <p:custDataLst>
                  <p:tags r:id="rId17"/>
                </p:custDataLst>
              </p:nvPr>
            </p:nvSpPr>
            <p:spPr>
              <a:xfrm>
                <a:off x="7205" y="3758"/>
                <a:ext cx="5940" cy="69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思源黑体 CN Bold" panose="020B0800000000000000" pitchFamily="34" charset="-122"/>
                  <a:ea typeface="思源黑体 CN Bold" panose="020B0800000000000000" pitchFamily="34" charset="-122"/>
                  <a:cs typeface="思源黑体 CN Bold" panose="020B0800000000000000" pitchFamily="34" charset="-122"/>
                </a:endParaRPr>
              </a:p>
            </p:txBody>
          </p:sp>
          <p:sp>
            <p:nvSpPr>
              <p:cNvPr id="26" name="文本框 25"/>
              <p:cNvSpPr txBox="1"/>
              <p:nvPr>
                <p:custDataLst>
                  <p:tags r:id="rId18"/>
                </p:custDataLst>
              </p:nvPr>
            </p:nvSpPr>
            <p:spPr>
              <a:xfrm>
                <a:off x="6248" y="3789"/>
                <a:ext cx="765" cy="6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000" b="1">
                    <a:solidFill>
                      <a:srgbClr val="C00000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  <a:cs typeface="Arial" panose="020B0604020202020204" pitchFamily="34" charset="0"/>
                  </a:rPr>
                  <a:t>05</a:t>
                </a:r>
                <a:endParaRPr lang="en-US" altLang="zh-CN" sz="2000" b="1">
                  <a:solidFill>
                    <a:srgbClr val="C00000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4" name="文本框 13"/>
            <p:cNvSpPr txBox="1"/>
            <p:nvPr>
              <p:custDataLst>
                <p:tags r:id="rId19"/>
              </p:custDataLst>
            </p:nvPr>
          </p:nvSpPr>
          <p:spPr>
            <a:xfrm>
              <a:off x="7422" y="3517"/>
              <a:ext cx="2516" cy="58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dirty="0">
                  <a:solidFill>
                    <a:srgbClr val="C00000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思源黑体 CN Bold" panose="020B0800000000000000" pitchFamily="34" charset="-122"/>
                </a:rPr>
                <a:t>主动公开</a:t>
              </a:r>
              <a:r>
                <a:rPr lang="zh-CN" altLang="en-US" dirty="0">
                  <a:solidFill>
                    <a:srgbClr val="C00000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思源黑体 CN Bold" panose="020B0800000000000000" pitchFamily="34" charset="-122"/>
                </a:rPr>
                <a:t>情况</a:t>
              </a:r>
              <a:endParaRPr lang="zh-CN" altLang="en-US" dirty="0">
                <a:solidFill>
                  <a:srgbClr val="C00000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思源黑体 CN Bold" panose="020B0800000000000000" pitchFamily="34" charset="-122"/>
              </a:endParaRPr>
            </a:p>
          </p:txBody>
        </p:sp>
        <p:sp>
          <p:nvSpPr>
            <p:cNvPr id="15" name="文本框 14"/>
            <p:cNvSpPr txBox="1"/>
            <p:nvPr>
              <p:custDataLst>
                <p:tags r:id="rId20"/>
              </p:custDataLst>
            </p:nvPr>
          </p:nvSpPr>
          <p:spPr>
            <a:xfrm>
              <a:off x="7422" y="4501"/>
              <a:ext cx="2912" cy="58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dist">
                <a:buClrTx/>
                <a:buSzTx/>
                <a:buFontTx/>
              </a:pPr>
              <a:r>
                <a:rPr lang="zh-CN" altLang="en-US" dirty="0">
                  <a:solidFill>
                    <a:srgbClr val="C00000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思源黑体 CN Bold" panose="020B0800000000000000" pitchFamily="34" charset="-122"/>
                </a:rPr>
                <a:t>依申请公开情况</a:t>
              </a:r>
              <a:endParaRPr lang="zh-CN" altLang="en-US" dirty="0">
                <a:solidFill>
                  <a:srgbClr val="C00000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思源黑体 CN Bold" panose="020B0800000000000000" pitchFamily="34" charset="-122"/>
              </a:endParaRPr>
            </a:p>
          </p:txBody>
        </p:sp>
        <p:sp>
          <p:nvSpPr>
            <p:cNvPr id="16" name="文本框 15"/>
            <p:cNvSpPr txBox="1"/>
            <p:nvPr>
              <p:custDataLst>
                <p:tags r:id="rId21"/>
              </p:custDataLst>
            </p:nvPr>
          </p:nvSpPr>
          <p:spPr>
            <a:xfrm>
              <a:off x="7422" y="5521"/>
              <a:ext cx="2516" cy="58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dirty="0">
                  <a:solidFill>
                    <a:srgbClr val="C00000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思源黑体 CN Bold" panose="020B0800000000000000" pitchFamily="34" charset="-122"/>
                </a:rPr>
                <a:t>政府信息管理</a:t>
              </a:r>
              <a:endParaRPr lang="zh-CN" altLang="en-US" dirty="0">
                <a:solidFill>
                  <a:srgbClr val="C00000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思源黑体 CN Bold" panose="020B0800000000000000" pitchFamily="34" charset="-122"/>
              </a:endParaRPr>
            </a:p>
          </p:txBody>
        </p:sp>
        <p:sp>
          <p:nvSpPr>
            <p:cNvPr id="17" name="文本框 16"/>
            <p:cNvSpPr txBox="1"/>
            <p:nvPr>
              <p:custDataLst>
                <p:tags r:id="rId22"/>
              </p:custDataLst>
            </p:nvPr>
          </p:nvSpPr>
          <p:spPr>
            <a:xfrm>
              <a:off x="7422" y="6541"/>
              <a:ext cx="2515" cy="58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dirty="0">
                  <a:solidFill>
                    <a:srgbClr val="C00000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思源黑体 CN Bold" panose="020B0800000000000000" pitchFamily="34" charset="-122"/>
                </a:rPr>
                <a:t>公共平台建设</a:t>
              </a:r>
              <a:endParaRPr lang="zh-CN" altLang="en-US" dirty="0">
                <a:solidFill>
                  <a:srgbClr val="C00000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思源黑体 CN Bold" panose="020B0800000000000000" pitchFamily="34" charset="-122"/>
              </a:endParaRPr>
            </a:p>
          </p:txBody>
        </p:sp>
        <p:sp>
          <p:nvSpPr>
            <p:cNvPr id="18" name="文本框 17"/>
            <p:cNvSpPr txBox="1"/>
            <p:nvPr>
              <p:custDataLst>
                <p:tags r:id="rId23"/>
              </p:custDataLst>
            </p:nvPr>
          </p:nvSpPr>
          <p:spPr>
            <a:xfrm>
              <a:off x="7422" y="7597"/>
              <a:ext cx="1816" cy="58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dirty="0">
                  <a:solidFill>
                    <a:srgbClr val="C00000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思源黑体 CN Bold" panose="020B0800000000000000" pitchFamily="34" charset="-122"/>
                </a:rPr>
                <a:t>监督保障</a:t>
              </a:r>
              <a:endParaRPr lang="zh-CN" altLang="en-US" dirty="0">
                <a:solidFill>
                  <a:srgbClr val="C00000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思源黑体 CN Bold" panose="020B0800000000000000" pitchFamily="34" charset="-122"/>
              </a:endParaRPr>
            </a:p>
          </p:txBody>
        </p:sp>
      </p:grpSp>
      <p:pic>
        <p:nvPicPr>
          <p:cNvPr id="41" name="图片 40"/>
          <p:cNvPicPr>
            <a:picLocks noChangeAspect="1"/>
          </p:cNvPicPr>
          <p:nvPr/>
        </p:nvPicPr>
        <p:blipFill rotWithShape="1"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850345">
            <a:off x="-396195" y="4589894"/>
            <a:ext cx="9818046" cy="3204926"/>
          </a:xfrm>
          <a:prstGeom prst="rect">
            <a:avLst/>
          </a:prstGeom>
        </p:spPr>
      </p:pic>
      <p:grpSp>
        <p:nvGrpSpPr>
          <p:cNvPr id="43" name="组合 42"/>
          <p:cNvGrpSpPr/>
          <p:nvPr/>
        </p:nvGrpSpPr>
        <p:grpSpPr>
          <a:xfrm>
            <a:off x="11705130" y="292342"/>
            <a:ext cx="369332" cy="3755778"/>
            <a:chOff x="11736721" y="1908422"/>
            <a:chExt cx="369332" cy="3755778"/>
          </a:xfrm>
        </p:grpSpPr>
        <p:grpSp>
          <p:nvGrpSpPr>
            <p:cNvPr id="44" name="组合 43"/>
            <p:cNvGrpSpPr/>
            <p:nvPr/>
          </p:nvGrpSpPr>
          <p:grpSpPr>
            <a:xfrm>
              <a:off x="11736721" y="1908422"/>
              <a:ext cx="369332" cy="2518379"/>
              <a:chOff x="11736721" y="1908422"/>
              <a:chExt cx="369332" cy="2518379"/>
            </a:xfrm>
          </p:grpSpPr>
          <p:sp>
            <p:nvSpPr>
              <p:cNvPr id="46" name="文本框 45"/>
              <p:cNvSpPr txBox="1"/>
              <p:nvPr/>
            </p:nvSpPr>
            <p:spPr>
              <a:xfrm>
                <a:off x="11736721" y="1908422"/>
                <a:ext cx="369332" cy="251837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eaVert" wrap="square" rtlCol="0">
                <a:spAutoFit/>
              </a:bodyPr>
              <a:lstStyle/>
              <a:p>
                <a:pPr algn="dist"/>
                <a:r>
                  <a:rPr lang="zh-CN" altLang="en-US" sz="1200" dirty="0">
                    <a:solidFill>
                      <a:srgbClr val="FFE274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  <a:cs typeface="字魂105号-简雅黑" panose="00000500000000000000" pitchFamily="2" charset="-122"/>
                    <a:sym typeface="字魂105号-简雅黑" panose="00000500000000000000" pitchFamily="2" charset="-122"/>
                  </a:rPr>
                  <a:t>聚能前行不负韶华</a:t>
                </a:r>
                <a:endParaRPr lang="zh-CN" altLang="en-US" sz="1200" dirty="0">
                  <a:solidFill>
                    <a:srgbClr val="FFE274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字魂105号-简雅黑" panose="00000500000000000000" pitchFamily="2" charset="-122"/>
                  <a:sym typeface="字魂105号-简雅黑" panose="00000500000000000000" pitchFamily="2" charset="-122"/>
                </a:endParaRPr>
              </a:p>
            </p:txBody>
          </p:sp>
          <p:cxnSp>
            <p:nvCxnSpPr>
              <p:cNvPr id="47" name="直接连接符 46"/>
              <p:cNvCxnSpPr/>
              <p:nvPr/>
            </p:nvCxnSpPr>
            <p:spPr>
              <a:xfrm>
                <a:off x="11790893" y="2149317"/>
                <a:ext cx="150448" cy="89059"/>
              </a:xfrm>
              <a:prstGeom prst="line">
                <a:avLst/>
              </a:prstGeom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直接连接符 47"/>
              <p:cNvCxnSpPr/>
              <p:nvPr/>
            </p:nvCxnSpPr>
            <p:spPr>
              <a:xfrm>
                <a:off x="11790893" y="2475938"/>
                <a:ext cx="150448" cy="89059"/>
              </a:xfrm>
              <a:prstGeom prst="line">
                <a:avLst/>
              </a:prstGeom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直接连接符 48"/>
              <p:cNvCxnSpPr/>
              <p:nvPr/>
            </p:nvCxnSpPr>
            <p:spPr>
              <a:xfrm>
                <a:off x="11790893" y="2802559"/>
                <a:ext cx="150448" cy="89059"/>
              </a:xfrm>
              <a:prstGeom prst="line">
                <a:avLst/>
              </a:prstGeom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/>
              <p:cNvCxnSpPr/>
              <p:nvPr/>
            </p:nvCxnSpPr>
            <p:spPr>
              <a:xfrm>
                <a:off x="11790893" y="3129180"/>
                <a:ext cx="150448" cy="89059"/>
              </a:xfrm>
              <a:prstGeom prst="line">
                <a:avLst/>
              </a:prstGeom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/>
            </p:nvCxnSpPr>
            <p:spPr>
              <a:xfrm>
                <a:off x="11790893" y="3455801"/>
                <a:ext cx="150448" cy="89059"/>
              </a:xfrm>
              <a:prstGeom prst="line">
                <a:avLst/>
              </a:prstGeom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直接连接符 51"/>
              <p:cNvCxnSpPr/>
              <p:nvPr/>
            </p:nvCxnSpPr>
            <p:spPr>
              <a:xfrm>
                <a:off x="11790893" y="3782422"/>
                <a:ext cx="150448" cy="89059"/>
              </a:xfrm>
              <a:prstGeom prst="line">
                <a:avLst/>
              </a:prstGeom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/>
              <p:cNvCxnSpPr/>
              <p:nvPr/>
            </p:nvCxnSpPr>
            <p:spPr>
              <a:xfrm>
                <a:off x="11790893" y="4109044"/>
                <a:ext cx="150448" cy="89059"/>
              </a:xfrm>
              <a:prstGeom prst="line">
                <a:avLst/>
              </a:prstGeom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45" name="直接连接符 44"/>
            <p:cNvCxnSpPr/>
            <p:nvPr/>
          </p:nvCxnSpPr>
          <p:spPr>
            <a:xfrm>
              <a:off x="11872351" y="4432300"/>
              <a:ext cx="0" cy="1231900"/>
            </a:xfrm>
            <a:prstGeom prst="line">
              <a:avLst/>
            </a:prstGeom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003300" y="862330"/>
            <a:ext cx="1908810" cy="36830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 algn="ctr"/>
            <a:r>
              <a:rPr lang="en-US" altLang="zh-CN" sz="1800" b="1" dirty="0">
                <a:gradFill>
                  <a:gsLst>
                    <a:gs pos="0">
                      <a:srgbClr val="FFFED0"/>
                    </a:gs>
                    <a:gs pos="100000">
                      <a:srgbClr val="E5C34E"/>
                    </a:gs>
                  </a:gsLst>
                  <a:lin ang="5400000" scaled="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思源黑体 CN Bold" panose="020B0800000000000000" pitchFamily="34" charset="-122"/>
                <a:ea typeface="思源黑体 CN Bold" panose="020B0800000000000000" pitchFamily="34" charset="-122"/>
                <a:cs typeface="思源黑体 CN Bold" panose="020B0800000000000000" pitchFamily="34" charset="-122"/>
              </a:rPr>
              <a:t>01</a:t>
            </a:r>
            <a:r>
              <a:rPr lang="zh-CN" altLang="en-US" sz="1800" b="1" dirty="0">
                <a:gradFill>
                  <a:gsLst>
                    <a:gs pos="0">
                      <a:srgbClr val="FFFED0"/>
                    </a:gs>
                    <a:gs pos="100000">
                      <a:srgbClr val="E5C34E"/>
                    </a:gs>
                  </a:gsLst>
                  <a:lin ang="5400000" scaled="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思源黑体 CN Bold" panose="020B0800000000000000" pitchFamily="34" charset="-122"/>
                <a:ea typeface="思源黑体 CN Bold" panose="020B0800000000000000" pitchFamily="34" charset="-122"/>
                <a:cs typeface="思源黑体 CN Bold" panose="020B0800000000000000" pitchFamily="34" charset="-122"/>
              </a:rPr>
              <a:t> 主动公开情况</a:t>
            </a:r>
            <a:endParaRPr lang="zh-CN" altLang="en-US" sz="1800" b="1" dirty="0">
              <a:gradFill>
                <a:gsLst>
                  <a:gs pos="0">
                    <a:srgbClr val="FFFED0"/>
                  </a:gs>
                  <a:gs pos="100000">
                    <a:srgbClr val="E5C34E"/>
                  </a:gs>
                </a:gsLst>
                <a:lin ang="5400000" scaled="0"/>
              </a:gra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  <a:latin typeface="思源黑体 CN Bold" panose="020B0800000000000000" pitchFamily="34" charset="-122"/>
              <a:ea typeface="思源黑体 CN Bold" panose="020B0800000000000000" pitchFamily="34" charset="-122"/>
              <a:cs typeface="思源黑体 CN Bold" panose="020B0800000000000000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973705" y="1805305"/>
            <a:ext cx="6550660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buClrTx/>
              <a:buSzTx/>
              <a:buFontTx/>
            </a:pPr>
            <a:r>
              <a:rPr lang="en-US" altLang="zh-CN" b="1" dirty="0">
                <a:gradFill>
                  <a:gsLst>
                    <a:gs pos="0">
                      <a:srgbClr val="FFFED0"/>
                    </a:gs>
                    <a:gs pos="100000">
                      <a:srgbClr val="E5C34E"/>
                    </a:gs>
                  </a:gsLst>
                  <a:lin ang="5400000" scaled="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思源黑体 CN Bold" panose="020B0800000000000000" pitchFamily="34" charset="-122"/>
                <a:ea typeface="思源黑体 CN Bold" panose="020B0800000000000000" pitchFamily="34" charset="-122"/>
                <a:cs typeface="思源黑体 CN Bold" panose="020B0800000000000000" pitchFamily="34" charset="-122"/>
              </a:rPr>
              <a:t>    </a:t>
            </a:r>
            <a:r>
              <a:rPr kumimoji="1" lang="zh-CN" altLang="en-US" sz="24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2024年度，县应急局围绕年度政务公开重点工作，做好任务分解，分类发布信息380条，其中公开部门文件4条，政策解读类信息6条，意见征集及反馈信息6条，社会救助5条；安全生产领域信息151条、救灾领域信息60条。</a:t>
            </a:r>
            <a:endParaRPr lang="zh-CN" altLang="en-US" b="1" dirty="0">
              <a:gradFill>
                <a:gsLst>
                  <a:gs pos="0">
                    <a:srgbClr val="FFFED0"/>
                  </a:gs>
                  <a:gs pos="100000">
                    <a:srgbClr val="E5C34E"/>
                  </a:gs>
                </a:gsLst>
                <a:lin ang="5400000" scaled="0"/>
              </a:gra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  <a:latin typeface="思源黑体 CN Bold" panose="020B0800000000000000" pitchFamily="34" charset="-122"/>
              <a:ea typeface="思源黑体 CN Bold" panose="020B0800000000000000" pitchFamily="34" charset="-122"/>
              <a:cs typeface="思源黑体 CN Bold" panose="020B0800000000000000" pitchFamily="34" charset="-122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8365" y="862330"/>
            <a:ext cx="2138680" cy="36830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 algn="ctr"/>
            <a:r>
              <a:rPr lang="en-US" altLang="zh-CN" sz="1800" b="1" dirty="0">
                <a:gradFill>
                  <a:gsLst>
                    <a:gs pos="0">
                      <a:srgbClr val="FFFED0"/>
                    </a:gs>
                    <a:gs pos="100000">
                      <a:srgbClr val="E5C34E"/>
                    </a:gs>
                  </a:gsLst>
                  <a:lin ang="5400000" scaled="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思源黑体 CN Bold" panose="020B0800000000000000" pitchFamily="34" charset="-122"/>
                <a:ea typeface="思源黑体 CN Bold" panose="020B0800000000000000" pitchFamily="34" charset="-122"/>
                <a:cs typeface="思源黑体 CN Bold" panose="020B0800000000000000" pitchFamily="34" charset="-122"/>
              </a:rPr>
              <a:t>02</a:t>
            </a:r>
            <a:r>
              <a:rPr lang="zh-CN" altLang="en-US" sz="1800" b="1" dirty="0">
                <a:gradFill>
                  <a:gsLst>
                    <a:gs pos="0">
                      <a:srgbClr val="FFFED0"/>
                    </a:gs>
                    <a:gs pos="100000">
                      <a:srgbClr val="E5C34E"/>
                    </a:gs>
                  </a:gsLst>
                  <a:lin ang="5400000" scaled="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思源黑体 CN Bold" panose="020B0800000000000000" pitchFamily="34" charset="-122"/>
                <a:ea typeface="思源黑体 CN Bold" panose="020B0800000000000000" pitchFamily="34" charset="-122"/>
                <a:cs typeface="思源黑体 CN Bold" panose="020B0800000000000000" pitchFamily="34" charset="-122"/>
              </a:rPr>
              <a:t> </a:t>
            </a:r>
            <a:r>
              <a:rPr lang="zh-CN" altLang="en-US" sz="1800" b="1" dirty="0">
                <a:gradFill>
                  <a:gsLst>
                    <a:gs pos="0">
                      <a:srgbClr val="FFFED0"/>
                    </a:gs>
                    <a:gs pos="100000">
                      <a:srgbClr val="E5C34E"/>
                    </a:gs>
                  </a:gsLst>
                  <a:lin ang="5400000" scaled="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思源黑体 CN Bold" panose="020B0800000000000000" pitchFamily="34" charset="-122"/>
                <a:ea typeface="思源黑体 CN Bold" panose="020B0800000000000000" pitchFamily="34" charset="-122"/>
                <a:cs typeface="思源黑体 CN Bold" panose="020B0800000000000000" pitchFamily="34" charset="-122"/>
              </a:rPr>
              <a:t>依申请公开情况</a:t>
            </a:r>
            <a:endParaRPr lang="zh-CN" altLang="en-US" sz="1800" b="1" dirty="0">
              <a:gradFill>
                <a:gsLst>
                  <a:gs pos="0">
                    <a:srgbClr val="FFFED0"/>
                  </a:gs>
                  <a:gs pos="100000">
                    <a:srgbClr val="E5C34E"/>
                  </a:gs>
                </a:gsLst>
                <a:lin ang="5400000" scaled="0"/>
              </a:gra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  <a:latin typeface="思源黑体 CN Bold" panose="020B0800000000000000" pitchFamily="34" charset="-122"/>
              <a:ea typeface="思源黑体 CN Bold" panose="020B0800000000000000" pitchFamily="34" charset="-122"/>
              <a:cs typeface="思源黑体 CN Bold" panose="020B0800000000000000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973705" y="1602740"/>
            <a:ext cx="6899275" cy="324866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l">
              <a:buClrTx/>
              <a:buSzTx/>
              <a:buFontTx/>
            </a:pPr>
            <a:r>
              <a:rPr lang="en-US" altLang="zh-CN" b="1" dirty="0">
                <a:gradFill>
                  <a:gsLst>
                    <a:gs pos="0">
                      <a:srgbClr val="FFFED0"/>
                    </a:gs>
                    <a:gs pos="100000">
                      <a:srgbClr val="E5C34E"/>
                    </a:gs>
                  </a:gsLst>
                  <a:lin ang="5400000" scaled="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思源黑体 CN Bold" panose="020B0800000000000000" pitchFamily="34" charset="-122"/>
                <a:ea typeface="思源黑体 CN Bold" panose="020B0800000000000000" pitchFamily="34" charset="-122"/>
                <a:cs typeface="思源黑体 CN Bold" panose="020B0800000000000000" pitchFamily="34" charset="-122"/>
              </a:rPr>
              <a:t>    </a:t>
            </a:r>
            <a:r>
              <a:rPr kumimoji="1" lang="zh-CN" altLang="en-US" sz="24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县应急管理局在办公地点设立了线下依申请公开受理点，开通门户网站的网络申请渠道，受理公众通过当面、网络、信件提交的政府信息公开申请。</a:t>
            </a:r>
            <a:endParaRPr kumimoji="1" lang="zh-CN" altLang="en-US" sz="2400" dirty="0">
              <a:gradFill>
                <a:gsLst>
                  <a:gs pos="0">
                    <a:schemeClr val="accent4">
                      <a:lumMod val="20000"/>
                      <a:lumOff val="80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1"/>
              </a:gra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  <a:p>
            <a:pPr algn="l">
              <a:buClrTx/>
              <a:buSzTx/>
              <a:buFontTx/>
            </a:pPr>
            <a:r>
              <a:rPr kumimoji="1" lang="zh-CN" altLang="en-US" sz="24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    2024年，县应急局未发生政府信息公开行政复议、行政诉讼情况。</a:t>
            </a:r>
            <a:endParaRPr kumimoji="1" lang="zh-CN" altLang="en-US" sz="2400" dirty="0">
              <a:gradFill>
                <a:gsLst>
                  <a:gs pos="0">
                    <a:schemeClr val="accent4">
                      <a:lumMod val="20000"/>
                      <a:lumOff val="80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1"/>
              </a:gra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003300" y="862330"/>
            <a:ext cx="1908810" cy="36830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 algn="ctr"/>
            <a:r>
              <a:rPr lang="en-US" altLang="zh-CN" sz="1800" b="1" dirty="0">
                <a:gradFill>
                  <a:gsLst>
                    <a:gs pos="0">
                      <a:srgbClr val="FFFED0"/>
                    </a:gs>
                    <a:gs pos="100000">
                      <a:srgbClr val="E5C34E"/>
                    </a:gs>
                  </a:gsLst>
                  <a:lin ang="5400000" scaled="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思源黑体 CN Bold" panose="020B0800000000000000" pitchFamily="34" charset="-122"/>
                <a:ea typeface="思源黑体 CN Bold" panose="020B0800000000000000" pitchFamily="34" charset="-122"/>
                <a:cs typeface="思源黑体 CN Bold" panose="020B0800000000000000" pitchFamily="34" charset="-122"/>
              </a:rPr>
              <a:t>03</a:t>
            </a:r>
            <a:r>
              <a:rPr lang="zh-CN" altLang="en-US" sz="1800" b="1" dirty="0">
                <a:gradFill>
                  <a:gsLst>
                    <a:gs pos="0">
                      <a:srgbClr val="FFFED0"/>
                    </a:gs>
                    <a:gs pos="100000">
                      <a:srgbClr val="E5C34E"/>
                    </a:gs>
                  </a:gsLst>
                  <a:lin ang="5400000" scaled="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思源黑体 CN Bold" panose="020B0800000000000000" pitchFamily="34" charset="-122"/>
                <a:ea typeface="思源黑体 CN Bold" panose="020B0800000000000000" pitchFamily="34" charset="-122"/>
                <a:cs typeface="思源黑体 CN Bold" panose="020B0800000000000000" pitchFamily="34" charset="-122"/>
              </a:rPr>
              <a:t> 政府信息</a:t>
            </a:r>
            <a:r>
              <a:rPr lang="zh-CN" altLang="en-US" sz="1800" b="1" dirty="0">
                <a:gradFill>
                  <a:gsLst>
                    <a:gs pos="0">
                      <a:srgbClr val="FFFED0"/>
                    </a:gs>
                    <a:gs pos="100000">
                      <a:srgbClr val="E5C34E"/>
                    </a:gs>
                  </a:gsLst>
                  <a:lin ang="5400000" scaled="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思源黑体 CN Bold" panose="020B0800000000000000" pitchFamily="34" charset="-122"/>
                <a:ea typeface="思源黑体 CN Bold" panose="020B0800000000000000" pitchFamily="34" charset="-122"/>
                <a:cs typeface="思源黑体 CN Bold" panose="020B0800000000000000" pitchFamily="34" charset="-122"/>
              </a:rPr>
              <a:t>管理</a:t>
            </a:r>
            <a:endParaRPr lang="zh-CN" altLang="en-US" sz="1800" b="1" dirty="0">
              <a:gradFill>
                <a:gsLst>
                  <a:gs pos="0">
                    <a:srgbClr val="FFFED0"/>
                  </a:gs>
                  <a:gs pos="100000">
                    <a:srgbClr val="E5C34E"/>
                  </a:gs>
                </a:gsLst>
                <a:lin ang="5400000" scaled="0"/>
              </a:gra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  <a:latin typeface="思源黑体 CN Bold" panose="020B0800000000000000" pitchFamily="34" charset="-122"/>
              <a:ea typeface="思源黑体 CN Bold" panose="020B0800000000000000" pitchFamily="34" charset="-122"/>
              <a:cs typeface="思源黑体 CN Bold" panose="020B0800000000000000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973705" y="1602740"/>
            <a:ext cx="6899275" cy="324866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l">
              <a:buClrTx/>
              <a:buSzTx/>
              <a:buFontTx/>
            </a:pPr>
            <a:r>
              <a:rPr lang="en-US" altLang="zh-CN" b="1" dirty="0">
                <a:gradFill>
                  <a:gsLst>
                    <a:gs pos="0">
                      <a:srgbClr val="FFFED0"/>
                    </a:gs>
                    <a:gs pos="100000">
                      <a:srgbClr val="E5C34E"/>
                    </a:gs>
                  </a:gsLst>
                  <a:lin ang="5400000" scaled="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思源黑体 CN Bold" panose="020B0800000000000000" pitchFamily="34" charset="-122"/>
                <a:ea typeface="思源黑体 CN Bold" panose="020B0800000000000000" pitchFamily="34" charset="-122"/>
                <a:cs typeface="思源黑体 CN Bold" panose="020B0800000000000000" pitchFamily="34" charset="-122"/>
              </a:rPr>
              <a:t>    </a:t>
            </a:r>
            <a:r>
              <a:rPr kumimoji="1" lang="zh-CN" altLang="en-US" sz="24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严格落实信息发布</a:t>
            </a:r>
            <a:r>
              <a:rPr kumimoji="1" lang="en-US" altLang="zh-CN" sz="24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“</a:t>
            </a:r>
            <a:r>
              <a:rPr kumimoji="1" lang="zh-CN" altLang="en-US" sz="24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三审</a:t>
            </a:r>
            <a:r>
              <a:rPr kumimoji="1" lang="en-US" altLang="zh-CN" sz="24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”</a:t>
            </a:r>
            <a:r>
              <a:rPr kumimoji="1" lang="zh-CN" altLang="en-US" sz="24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制。县应急管理局</a:t>
            </a:r>
            <a:r>
              <a:rPr kumimoji="1" lang="en-US" altLang="zh-CN" sz="24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2024</a:t>
            </a:r>
            <a:r>
              <a:rPr kumimoji="1" lang="zh-CN" altLang="en-US" sz="24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年未发布行政规范性文件，无现行规范性文件，发布其他文件</a:t>
            </a:r>
            <a:r>
              <a:rPr kumimoji="1" lang="en-US" altLang="zh-CN" sz="24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4</a:t>
            </a:r>
            <a:r>
              <a:rPr kumimoji="1" lang="zh-CN" altLang="en-US" sz="24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条。</a:t>
            </a:r>
            <a:endParaRPr kumimoji="1" lang="zh-CN" altLang="en-US" sz="2400" dirty="0">
              <a:gradFill>
                <a:gsLst>
                  <a:gs pos="0">
                    <a:schemeClr val="accent4">
                      <a:lumMod val="20000"/>
                      <a:lumOff val="80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1"/>
              </a:gra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003300" y="862330"/>
            <a:ext cx="1908810" cy="36830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 algn="ctr"/>
            <a:r>
              <a:rPr lang="en-US" altLang="zh-CN" sz="1800" b="1" dirty="0">
                <a:gradFill>
                  <a:gsLst>
                    <a:gs pos="0">
                      <a:srgbClr val="FFFED0"/>
                    </a:gs>
                    <a:gs pos="100000">
                      <a:srgbClr val="E5C34E"/>
                    </a:gs>
                  </a:gsLst>
                  <a:lin ang="5400000" scaled="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思源黑体 CN Bold" panose="020B0800000000000000" pitchFamily="34" charset="-122"/>
                <a:ea typeface="思源黑体 CN Bold" panose="020B0800000000000000" pitchFamily="34" charset="-122"/>
                <a:cs typeface="思源黑体 CN Bold" panose="020B0800000000000000" pitchFamily="34" charset="-122"/>
              </a:rPr>
              <a:t>04</a:t>
            </a:r>
            <a:r>
              <a:rPr lang="zh-CN" altLang="en-US" sz="1800" b="1" dirty="0">
                <a:gradFill>
                  <a:gsLst>
                    <a:gs pos="0">
                      <a:srgbClr val="FFFED0"/>
                    </a:gs>
                    <a:gs pos="100000">
                      <a:srgbClr val="E5C34E"/>
                    </a:gs>
                  </a:gsLst>
                  <a:lin ang="5400000" scaled="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思源黑体 CN Bold" panose="020B0800000000000000" pitchFamily="34" charset="-122"/>
                <a:ea typeface="思源黑体 CN Bold" panose="020B0800000000000000" pitchFamily="34" charset="-122"/>
                <a:cs typeface="思源黑体 CN Bold" panose="020B0800000000000000" pitchFamily="34" charset="-122"/>
              </a:rPr>
              <a:t> </a:t>
            </a:r>
            <a:r>
              <a:rPr lang="zh-CN" altLang="en-US" sz="1800" b="1" dirty="0">
                <a:gradFill>
                  <a:gsLst>
                    <a:gs pos="0">
                      <a:srgbClr val="FFFED0"/>
                    </a:gs>
                    <a:gs pos="100000">
                      <a:srgbClr val="E5C34E"/>
                    </a:gs>
                  </a:gsLst>
                  <a:lin ang="5400000" scaled="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思源黑体 CN Bold" panose="020B0800000000000000" pitchFamily="34" charset="-122"/>
                <a:ea typeface="思源黑体 CN Bold" panose="020B0800000000000000" pitchFamily="34" charset="-122"/>
                <a:cs typeface="思源黑体 CN Bold" panose="020B0800000000000000" pitchFamily="34" charset="-122"/>
              </a:rPr>
              <a:t>公开平台建设</a:t>
            </a:r>
            <a:endParaRPr lang="zh-CN" altLang="en-US" sz="1800" b="1" dirty="0">
              <a:gradFill>
                <a:gsLst>
                  <a:gs pos="0">
                    <a:srgbClr val="FFFED0"/>
                  </a:gs>
                  <a:gs pos="100000">
                    <a:srgbClr val="E5C34E"/>
                  </a:gs>
                </a:gsLst>
                <a:lin ang="5400000" scaled="0"/>
              </a:gra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  <a:latin typeface="思源黑体 CN Bold" panose="020B0800000000000000" pitchFamily="34" charset="-122"/>
              <a:ea typeface="思源黑体 CN Bold" panose="020B0800000000000000" pitchFamily="34" charset="-122"/>
              <a:cs typeface="思源黑体 CN Bold" panose="020B0800000000000000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576195" y="1602740"/>
            <a:ext cx="6899275" cy="324866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l">
              <a:buClrTx/>
              <a:buSzTx/>
              <a:buFontTx/>
            </a:pPr>
            <a:r>
              <a:rPr lang="en-US" altLang="zh-CN" b="1" dirty="0">
                <a:gradFill>
                  <a:gsLst>
                    <a:gs pos="0">
                      <a:srgbClr val="FFFED0"/>
                    </a:gs>
                    <a:gs pos="100000">
                      <a:srgbClr val="E5C34E"/>
                    </a:gs>
                  </a:gsLst>
                  <a:lin ang="5400000" scaled="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思源黑体 CN Bold" panose="020B0800000000000000" pitchFamily="34" charset="-122"/>
                <a:ea typeface="思源黑体 CN Bold" panose="020B0800000000000000" pitchFamily="34" charset="-122"/>
                <a:cs typeface="思源黑体 CN Bold" panose="020B0800000000000000" pitchFamily="34" charset="-122"/>
              </a:rPr>
              <a:t>    </a:t>
            </a:r>
            <a:r>
              <a:rPr kumimoji="1" lang="zh-CN" altLang="en-US" sz="24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一是健全完善县政府网站的县应急管理局信息公开专栏。</a:t>
            </a:r>
            <a:endParaRPr kumimoji="1" lang="zh-CN" altLang="en-US" sz="2400" dirty="0">
              <a:gradFill>
                <a:gsLst>
                  <a:gs pos="0">
                    <a:schemeClr val="accent4">
                      <a:lumMod val="20000"/>
                      <a:lumOff val="80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1"/>
              </a:gra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  <a:p>
            <a:pPr algn="l">
              <a:buClrTx/>
              <a:buSzTx/>
              <a:buFontTx/>
            </a:pPr>
            <a:r>
              <a:rPr kumimoji="1" lang="zh-CN" altLang="en-US" sz="24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 </a:t>
            </a:r>
            <a:r>
              <a:rPr kumimoji="1" lang="en-US" altLang="zh-CN" sz="24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  </a:t>
            </a:r>
            <a:r>
              <a:rPr kumimoji="1" lang="zh-CN" altLang="en-US" sz="24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二是设立为民服务办事窗口。</a:t>
            </a:r>
            <a:endParaRPr kumimoji="1" lang="zh-CN" altLang="en-US" sz="2400" dirty="0">
              <a:gradFill>
                <a:gsLst>
                  <a:gs pos="0">
                    <a:schemeClr val="accent4">
                      <a:lumMod val="20000"/>
                      <a:lumOff val="80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1"/>
              </a:gra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  <a:p>
            <a:pPr algn="l">
              <a:buClrTx/>
              <a:buSzTx/>
              <a:buFontTx/>
            </a:pPr>
            <a:r>
              <a:rPr kumimoji="1" lang="en-US" altLang="zh-CN" sz="24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   </a:t>
            </a:r>
            <a:r>
              <a:rPr kumimoji="1" lang="zh-CN" altLang="en-US" sz="24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三</a:t>
            </a:r>
            <a:r>
              <a:rPr kumimoji="1" lang="zh-CN" altLang="en-US" sz="24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是开设信息公开查询点。</a:t>
            </a:r>
            <a:endParaRPr kumimoji="1" lang="zh-CN" altLang="en-US" sz="2400" dirty="0">
              <a:gradFill>
                <a:gsLst>
                  <a:gs pos="0">
                    <a:schemeClr val="accent4">
                      <a:lumMod val="20000"/>
                      <a:lumOff val="80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1"/>
              </a:gra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  <a:p>
            <a:pPr algn="l">
              <a:buClrTx/>
              <a:buSzTx/>
              <a:buFontTx/>
            </a:pPr>
            <a:r>
              <a:rPr kumimoji="1" lang="en-US" altLang="zh-CN" sz="24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   </a:t>
            </a:r>
            <a:r>
              <a:rPr kumimoji="1" lang="zh-CN" altLang="en-US" sz="24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四是对政府信息进行梳理，按照我县政府信息公开目录要求的目录体系完善本单位目录。</a:t>
            </a:r>
            <a:endParaRPr kumimoji="1" lang="zh-CN" altLang="en-US" sz="2400" dirty="0">
              <a:gradFill>
                <a:gsLst>
                  <a:gs pos="0">
                    <a:schemeClr val="accent4">
                      <a:lumMod val="20000"/>
                      <a:lumOff val="80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1"/>
              </a:gra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233170" y="862330"/>
            <a:ext cx="1449070" cy="36830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 algn="ctr"/>
            <a:r>
              <a:rPr lang="en-US" altLang="zh-CN" sz="1800" b="1" dirty="0">
                <a:gradFill>
                  <a:gsLst>
                    <a:gs pos="0">
                      <a:srgbClr val="FFFED0"/>
                    </a:gs>
                    <a:gs pos="100000">
                      <a:srgbClr val="E5C34E"/>
                    </a:gs>
                  </a:gsLst>
                  <a:lin ang="5400000" scaled="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思源黑体 CN Bold" panose="020B0800000000000000" pitchFamily="34" charset="-122"/>
                <a:ea typeface="思源黑体 CN Bold" panose="020B0800000000000000" pitchFamily="34" charset="-122"/>
                <a:cs typeface="思源黑体 CN Bold" panose="020B0800000000000000" pitchFamily="34" charset="-122"/>
              </a:rPr>
              <a:t>05</a:t>
            </a:r>
            <a:r>
              <a:rPr lang="zh-CN" altLang="en-US" sz="1800" b="1" dirty="0">
                <a:gradFill>
                  <a:gsLst>
                    <a:gs pos="0">
                      <a:srgbClr val="FFFED0"/>
                    </a:gs>
                    <a:gs pos="100000">
                      <a:srgbClr val="E5C34E"/>
                    </a:gs>
                  </a:gsLst>
                  <a:lin ang="5400000" scaled="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思源黑体 CN Bold" panose="020B0800000000000000" pitchFamily="34" charset="-122"/>
                <a:ea typeface="思源黑体 CN Bold" panose="020B0800000000000000" pitchFamily="34" charset="-122"/>
                <a:cs typeface="思源黑体 CN Bold" panose="020B0800000000000000" pitchFamily="34" charset="-122"/>
              </a:rPr>
              <a:t> </a:t>
            </a:r>
            <a:r>
              <a:rPr lang="zh-CN" altLang="en-US" sz="1800" b="1" dirty="0">
                <a:gradFill>
                  <a:gsLst>
                    <a:gs pos="0">
                      <a:srgbClr val="FFFED0"/>
                    </a:gs>
                    <a:gs pos="100000">
                      <a:srgbClr val="E5C34E"/>
                    </a:gs>
                  </a:gsLst>
                  <a:lin ang="5400000" scaled="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思源黑体 CN Bold" panose="020B0800000000000000" pitchFamily="34" charset="-122"/>
                <a:ea typeface="思源黑体 CN Bold" panose="020B0800000000000000" pitchFamily="34" charset="-122"/>
                <a:cs typeface="思源黑体 CN Bold" panose="020B0800000000000000" pitchFamily="34" charset="-122"/>
              </a:rPr>
              <a:t>监督保障</a:t>
            </a:r>
            <a:endParaRPr lang="zh-CN" altLang="en-US" sz="1800" b="1" dirty="0">
              <a:gradFill>
                <a:gsLst>
                  <a:gs pos="0">
                    <a:srgbClr val="FFFED0"/>
                  </a:gs>
                  <a:gs pos="100000">
                    <a:srgbClr val="E5C34E"/>
                  </a:gs>
                </a:gsLst>
                <a:lin ang="5400000" scaled="0"/>
              </a:gra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  <a:latin typeface="思源黑体 CN Bold" panose="020B0800000000000000" pitchFamily="34" charset="-122"/>
              <a:ea typeface="思源黑体 CN Bold" panose="020B0800000000000000" pitchFamily="34" charset="-122"/>
              <a:cs typeface="思源黑体 CN Bold" panose="020B0800000000000000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647190" y="1447800"/>
            <a:ext cx="8914130" cy="324866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l">
              <a:buClrTx/>
              <a:buSzTx/>
              <a:buFontTx/>
            </a:pPr>
            <a:r>
              <a:rPr lang="en-US" altLang="zh-CN" b="1" dirty="0">
                <a:gradFill>
                  <a:gsLst>
                    <a:gs pos="0">
                      <a:srgbClr val="FFFED0"/>
                    </a:gs>
                    <a:gs pos="100000">
                      <a:srgbClr val="E5C34E"/>
                    </a:gs>
                  </a:gsLst>
                  <a:lin ang="5400000" scaled="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思源黑体 CN Bold" panose="020B0800000000000000" pitchFamily="34" charset="-122"/>
                <a:ea typeface="思源黑体 CN Bold" panose="020B0800000000000000" pitchFamily="34" charset="-122"/>
                <a:cs typeface="思源黑体 CN Bold" panose="020B0800000000000000" pitchFamily="34" charset="-122"/>
              </a:rPr>
              <a:t>     </a:t>
            </a:r>
            <a:r>
              <a:rPr kumimoji="1" lang="zh-CN" altLang="en-US" sz="24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一是明确工作机构。二是严格执行信息公开内部保密审查制度和程序。三是积极整改上级反馈巡视发现问题。四是开展业务培训，明确要求各类公开信息经主要领导审核后统一报送，确保公开信息质量。</a:t>
            </a:r>
            <a:endParaRPr kumimoji="1" lang="zh-CN" altLang="en-US" sz="2400" dirty="0">
              <a:gradFill>
                <a:gsLst>
                  <a:gs pos="0">
                    <a:schemeClr val="accent4">
                      <a:lumMod val="20000"/>
                      <a:lumOff val="80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1"/>
              </a:gra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  <a:p>
            <a:pPr algn="l">
              <a:buClrTx/>
              <a:buSzTx/>
              <a:buFontTx/>
            </a:pPr>
            <a:r>
              <a:rPr kumimoji="1" lang="en-US" altLang="zh-CN" sz="24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    2024</a:t>
            </a:r>
            <a:r>
              <a:rPr kumimoji="1" lang="zh-CN" altLang="en-US" sz="24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年县应急管理局主动接受各单位和群众的社会监督、社会评议，社会群众对县应急局信息公开评议结果较好。</a:t>
            </a:r>
            <a:r>
              <a:rPr kumimoji="1" lang="en-US" altLang="zh-CN" sz="24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2024</a:t>
            </a:r>
            <a:r>
              <a:rPr kumimoji="1" lang="zh-CN" altLang="en-US" sz="24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年县应急局未发生政务公开责任追究情况，日常工作开展情况纳入年度绩效目标管理考核。</a:t>
            </a:r>
            <a:endParaRPr kumimoji="1" lang="zh-CN" altLang="en-US" sz="2400" dirty="0">
              <a:gradFill>
                <a:gsLst>
                  <a:gs pos="0">
                    <a:schemeClr val="accent4">
                      <a:lumMod val="20000"/>
                      <a:lumOff val="80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1"/>
              </a:gra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9396" y="0"/>
            <a:ext cx="12211396" cy="68580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V="1">
            <a:off x="-91004" y="-141308"/>
            <a:ext cx="12511604" cy="7988177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814" y="1913572"/>
            <a:ext cx="8460105" cy="5141141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2186940" y="2413635"/>
            <a:ext cx="7956550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kumimoji="1" lang="zh-CN" altLang="en-US" sz="60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主动</a:t>
            </a:r>
            <a:r>
              <a:rPr kumimoji="1" lang="zh-CN" altLang="en-US" sz="60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公开政府信息情况</a:t>
            </a:r>
            <a:endParaRPr kumimoji="1" lang="zh-CN" altLang="en-US" sz="6000" dirty="0">
              <a:gradFill>
                <a:gsLst>
                  <a:gs pos="0">
                    <a:schemeClr val="accent4">
                      <a:lumMod val="20000"/>
                      <a:lumOff val="80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1"/>
              </a:gra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  <p:sp>
        <p:nvSpPr>
          <p:cNvPr id="8" name="圆角矩形 2"/>
          <p:cNvSpPr/>
          <p:nvPr/>
        </p:nvSpPr>
        <p:spPr>
          <a:xfrm>
            <a:off x="5047130" y="1538184"/>
            <a:ext cx="2097740" cy="1049967"/>
          </a:xfrm>
          <a:prstGeom prst="roundRect">
            <a:avLst/>
          </a:prstGeom>
          <a:noFill/>
          <a:ln w="28575">
            <a:gradFill flip="none" rotWithShape="1">
              <a:gsLst>
                <a:gs pos="15000">
                  <a:schemeClr val="accent4">
                    <a:lumMod val="20000"/>
                    <a:lumOff val="80000"/>
                    <a:alpha val="0"/>
                  </a:schemeClr>
                </a:gs>
                <a:gs pos="100000">
                  <a:schemeClr val="accent4">
                    <a:lumMod val="40000"/>
                    <a:lumOff val="60000"/>
                  </a:schemeClr>
                </a:gs>
              </a:gsLst>
              <a:lin ang="162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gradFill>
                <a:gsLst>
                  <a:gs pos="0">
                    <a:schemeClr val="accent4">
                      <a:lumMod val="20000"/>
                      <a:lumOff val="80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1"/>
              </a:gra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178121" y="1670302"/>
            <a:ext cx="18049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2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PART</a:t>
            </a:r>
            <a:r>
              <a:rPr kumimoji="1" lang="zh-CN" altLang="en-US" sz="32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 </a:t>
            </a:r>
            <a:r>
              <a:rPr kumimoji="1" lang="en-US" altLang="zh-CN" sz="32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02</a:t>
            </a:r>
            <a:endParaRPr kumimoji="1" lang="zh-CN" altLang="en-US" sz="3200" dirty="0">
              <a:gradFill>
                <a:gsLst>
                  <a:gs pos="0">
                    <a:schemeClr val="accent4">
                      <a:lumMod val="20000"/>
                      <a:lumOff val="80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1"/>
              </a:gra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45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95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687070" y="680720"/>
            <a:ext cx="250063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buClrTx/>
              <a:buSzTx/>
              <a:buFontTx/>
            </a:pPr>
            <a:r>
              <a:rPr lang="zh-CN" altLang="en-US" b="1" dirty="0">
                <a:gradFill>
                  <a:gsLst>
                    <a:gs pos="0">
                      <a:srgbClr val="FFFED0"/>
                    </a:gs>
                    <a:gs pos="100000">
                      <a:srgbClr val="E5C34E"/>
                    </a:gs>
                  </a:gsLst>
                  <a:lin ang="5400000" scaled="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思源黑体 CN Bold" panose="020B0800000000000000" pitchFamily="34" charset="-122"/>
                <a:ea typeface="思源黑体 CN Bold" panose="020B0800000000000000" pitchFamily="34" charset="-122"/>
                <a:cs typeface="思源黑体 CN Bold" panose="020B0800000000000000" pitchFamily="34" charset="-122"/>
              </a:rPr>
              <a:t>主动公开政府信息情况</a:t>
            </a:r>
            <a:endParaRPr lang="zh-CN" altLang="en-US" b="1" dirty="0">
              <a:gradFill>
                <a:gsLst>
                  <a:gs pos="0">
                    <a:srgbClr val="FFFED0"/>
                  </a:gs>
                  <a:gs pos="100000">
                    <a:srgbClr val="E5C34E"/>
                  </a:gs>
                </a:gsLst>
                <a:lin ang="5400000" scaled="0"/>
              </a:gra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  <a:latin typeface="思源黑体 CN Bold" panose="020B0800000000000000" pitchFamily="34" charset="-122"/>
              <a:ea typeface="思源黑体 CN Bold" panose="020B0800000000000000" pitchFamily="34" charset="-122"/>
              <a:cs typeface="思源黑体 CN Bold" panose="020B0800000000000000" pitchFamily="34" charset="-122"/>
            </a:endParaRPr>
          </a:p>
        </p:txBody>
      </p:sp>
      <p:graphicFrame>
        <p:nvGraphicFramePr>
          <p:cNvPr id="4" name="表格 3"/>
          <p:cNvGraphicFramePr/>
          <p:nvPr>
            <p:custDataLst>
              <p:tags r:id="rId1"/>
            </p:custDataLst>
          </p:nvPr>
        </p:nvGraphicFramePr>
        <p:xfrm>
          <a:off x="3293745" y="583565"/>
          <a:ext cx="5770880" cy="5685790"/>
        </p:xfrm>
        <a:graphic>
          <a:graphicData uri="http://schemas.openxmlformats.org/drawingml/2006/table">
            <a:tbl>
              <a:tblPr/>
              <a:tblGrid>
                <a:gridCol w="1809115"/>
                <a:gridCol w="1315085"/>
                <a:gridCol w="1315085"/>
                <a:gridCol w="1331595"/>
              </a:tblGrid>
              <a:tr h="393700">
                <a:tc gridSpan="4"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第二十条第（一）项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cP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393700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信息内容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本年制发件数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本年废止件数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现行有效件数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3700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规          章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3700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行政规范性文件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3700">
                <a:tc gridSpan="4"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第二十条第（五）项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cP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393700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信息内容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本年处理决定数量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cP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393700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行政许可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5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cP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393700">
                <a:tc gridSpan="4"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第二十条第（六）项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cP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393700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信息内容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本年处理决定数量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cP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393700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行政处罚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3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cP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393700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行政强制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cP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393700">
                <a:tc gridSpan="4"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第二十条第（八）项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cP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393700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信息内容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本年收费金额（单位：万元）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cP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393700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行政事业性收费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cP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9396" y="0"/>
            <a:ext cx="12211396" cy="68580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V="1">
            <a:off x="-91004" y="-141308"/>
            <a:ext cx="12511604" cy="7988177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814" y="1913572"/>
            <a:ext cx="8460105" cy="5141141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321310" y="2413635"/>
            <a:ext cx="11687810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kumimoji="1" lang="zh-CN" altLang="en-US" sz="60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收到和处理政府信息公开申请情况</a:t>
            </a:r>
            <a:endParaRPr kumimoji="1" lang="zh-CN" altLang="en-US" sz="6000" dirty="0">
              <a:gradFill>
                <a:gsLst>
                  <a:gs pos="0">
                    <a:schemeClr val="accent4">
                      <a:lumMod val="20000"/>
                      <a:lumOff val="80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1"/>
              </a:gra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  <p:sp>
        <p:nvSpPr>
          <p:cNvPr id="8" name="圆角矩形 2"/>
          <p:cNvSpPr/>
          <p:nvPr/>
        </p:nvSpPr>
        <p:spPr>
          <a:xfrm>
            <a:off x="5047130" y="1538184"/>
            <a:ext cx="2097740" cy="1049967"/>
          </a:xfrm>
          <a:prstGeom prst="roundRect">
            <a:avLst/>
          </a:prstGeom>
          <a:noFill/>
          <a:ln w="28575">
            <a:gradFill flip="none" rotWithShape="1">
              <a:gsLst>
                <a:gs pos="15000">
                  <a:schemeClr val="accent4">
                    <a:lumMod val="20000"/>
                    <a:lumOff val="80000"/>
                    <a:alpha val="0"/>
                  </a:schemeClr>
                </a:gs>
                <a:gs pos="100000">
                  <a:schemeClr val="accent4">
                    <a:lumMod val="40000"/>
                    <a:lumOff val="60000"/>
                  </a:schemeClr>
                </a:gs>
              </a:gsLst>
              <a:lin ang="162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gradFill>
                <a:gsLst>
                  <a:gs pos="0">
                    <a:schemeClr val="accent4">
                      <a:lumMod val="20000"/>
                      <a:lumOff val="80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1"/>
              </a:gra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178121" y="1670302"/>
            <a:ext cx="18049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2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PART</a:t>
            </a:r>
            <a:r>
              <a:rPr kumimoji="1" lang="zh-CN" altLang="en-US" sz="32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 </a:t>
            </a:r>
            <a:r>
              <a:rPr kumimoji="1" lang="en-US" altLang="zh-CN" sz="32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03</a:t>
            </a:r>
            <a:endParaRPr kumimoji="1" lang="zh-CN" altLang="en-US" sz="3200" dirty="0">
              <a:gradFill>
                <a:gsLst>
                  <a:gs pos="0">
                    <a:schemeClr val="accent4">
                      <a:lumMod val="20000"/>
                      <a:lumOff val="80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1"/>
              </a:gra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7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22885" y="177165"/>
            <a:ext cx="424370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buClrTx/>
              <a:buSzTx/>
              <a:buFontTx/>
            </a:pPr>
            <a:r>
              <a:rPr lang="zh-CN" altLang="en-US" b="1" dirty="0">
                <a:gradFill>
                  <a:gsLst>
                    <a:gs pos="0">
                      <a:srgbClr val="FFFED0"/>
                    </a:gs>
                    <a:gs pos="100000">
                      <a:srgbClr val="E5C34E"/>
                    </a:gs>
                  </a:gsLst>
                  <a:lin ang="5400000" scaled="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思源黑体 CN Bold" panose="020B0800000000000000" pitchFamily="34" charset="-122"/>
                <a:ea typeface="思源黑体 CN Bold" panose="020B0800000000000000" pitchFamily="34" charset="-122"/>
                <a:cs typeface="思源黑体 CN Bold" panose="020B0800000000000000" pitchFamily="34" charset="-122"/>
              </a:rPr>
              <a:t>收到和处理政府信息公开申请情况</a:t>
            </a:r>
            <a:endParaRPr lang="zh-CN" altLang="en-US" b="1" dirty="0">
              <a:gradFill>
                <a:gsLst>
                  <a:gs pos="0">
                    <a:srgbClr val="FFFED0"/>
                  </a:gs>
                  <a:gs pos="100000">
                    <a:srgbClr val="E5C34E"/>
                  </a:gs>
                </a:gsLst>
                <a:lin ang="5400000" scaled="0"/>
              </a:gra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  <a:latin typeface="思源黑体 CN Bold" panose="020B0800000000000000" pitchFamily="34" charset="-122"/>
              <a:ea typeface="思源黑体 CN Bold" panose="020B0800000000000000" pitchFamily="34" charset="-122"/>
              <a:cs typeface="思源黑体 CN Bold" panose="020B0800000000000000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131695" y="1426845"/>
            <a:ext cx="55048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endParaRPr lang="zh-CN" altLang="en-US"/>
          </a:p>
        </p:txBody>
      </p:sp>
      <p:graphicFrame>
        <p:nvGraphicFramePr>
          <p:cNvPr id="6" name="表格 5"/>
          <p:cNvGraphicFramePr/>
          <p:nvPr>
            <p:custDataLst>
              <p:tags r:id="rId1"/>
            </p:custDataLst>
          </p:nvPr>
        </p:nvGraphicFramePr>
        <p:xfrm>
          <a:off x="592455" y="545465"/>
          <a:ext cx="10513060" cy="6312535"/>
        </p:xfrm>
        <a:graphic>
          <a:graphicData uri="http://schemas.openxmlformats.org/drawingml/2006/table">
            <a:tbl>
              <a:tblPr/>
              <a:tblGrid>
                <a:gridCol w="1003300"/>
                <a:gridCol w="1812290"/>
                <a:gridCol w="3522345"/>
                <a:gridCol w="324485"/>
                <a:gridCol w="294005"/>
                <a:gridCol w="292735"/>
                <a:gridCol w="341630"/>
                <a:gridCol w="321945"/>
                <a:gridCol w="401320"/>
                <a:gridCol w="2199005"/>
              </a:tblGrid>
              <a:tr h="306070">
                <a:tc rowSpan="3" gridSpan="3">
                  <a:txBody>
                    <a:bodyPr/>
                    <a:p>
                      <a:pPr algn="l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（本列数据的勾稽关系为：第一项加第二项之和，等于第三项加第四项之和）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 rowSpan="3" hMerge="1">
                  <a:tcP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</a:tcPr>
                </a:tc>
                <a:tc rowSpan="3" hMerge="1">
                  <a:tcPr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</a:tcPr>
                </a:tc>
                <a:tc gridSpan="7"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申请人情况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cP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306705">
                <a:tc vMerge="1" gridSpan="3">
                  <a:tcPr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</a:tcPr>
                </a:tc>
                <a:tc vMerge="1" hMerge="1">
                  <a:tcPr/>
                </a:tc>
                <a:tc vMerge="1" hMerge="1">
                  <a:tcPr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rowSpan="2"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自然人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法人或其他组织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cP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总计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737995">
                <a:tc vMerge="1" gridSpan="3">
                  <a:tcPr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vMerge="1" hMerge="1">
                  <a:tcPr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vMerge="1" hMerge="1">
                  <a:tcPr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vMerge="1">
                  <a:tcPr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商业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企业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科研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机构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社会公益组织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法律服务机构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其他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cPr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306705">
                <a:tc gridSpan="3"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一、本年新收政府信息公开申请数量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cP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1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1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06070">
                <a:tc gridSpan="3"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二、上年结转政府信息公开申请数量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cP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06070">
                <a:tc rowSpan="10"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三、本年度办理结果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p>
                      <a:pPr algn="l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（一）予以公开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cPr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1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1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3090">
                <a:tc vMerge="1">
                  <a:tcPr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gridSpan="2">
                  <a:txBody>
                    <a:bodyPr/>
                    <a:p>
                      <a:pPr algn="l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（二）部分公开（区分处理的，只计这一情形，不计其他情形）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cPr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06070">
                <a:tc vMerge="1">
                  <a:tcPr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rowSpan="8"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（三）不予公开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l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1.属于国家秘密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06070">
                <a:tc vMerge="1">
                  <a:tcPr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vMerge="1">
                  <a:tcPr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p>
                      <a:pPr algn="l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2.其他法律行政法规禁止公开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06070">
                <a:tc vMerge="1">
                  <a:tcPr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vMerge="1">
                  <a:tcPr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p>
                      <a:pPr algn="l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3.危及“三安全一稳定”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06705">
                <a:tc vMerge="1">
                  <a:tcPr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vMerge="1">
                  <a:tcPr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p>
                      <a:pPr algn="l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4.保护第三方合法权益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06070">
                <a:tc vMerge="1">
                  <a:tcPr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vMerge="1">
                  <a:tcPr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p>
                      <a:pPr algn="l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5.属于三类内部事务信息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06070">
                <a:tc vMerge="1">
                  <a:tcPr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vMerge="1">
                  <a:tcPr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p>
                      <a:pPr algn="l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6.属于四类过程性信息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06705">
                <a:tc vMerge="1">
                  <a:tcPr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vMerge="1">
                  <a:tcPr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p>
                      <a:pPr algn="l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7.属于行政执法案卷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06070">
                <a:tc vMerge="1">
                  <a:tcPr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vMerge="1">
                  <a:tcPr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algn="l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8.属于行政查询事项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3" name="表格 2"/>
          <p:cNvGraphicFramePr/>
          <p:nvPr/>
        </p:nvGraphicFramePr>
        <p:xfrm>
          <a:off x="565785" y="746760"/>
          <a:ext cx="10828655" cy="5497830"/>
        </p:xfrm>
        <a:graphic>
          <a:graphicData uri="http://schemas.openxmlformats.org/drawingml/2006/table">
            <a:tbl>
              <a:tblPr/>
              <a:tblGrid>
                <a:gridCol w="2026920"/>
                <a:gridCol w="1839595"/>
                <a:gridCol w="3524250"/>
                <a:gridCol w="344805"/>
                <a:gridCol w="344805"/>
                <a:gridCol w="382905"/>
                <a:gridCol w="325120"/>
                <a:gridCol w="372745"/>
                <a:gridCol w="372745"/>
                <a:gridCol w="1294765"/>
              </a:tblGrid>
              <a:tr h="600710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三、本年度办理结果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（四）无法提供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l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1.本机关不掌握相关政府信息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86080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 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 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l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2.没有现成信息需要另行制作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2745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 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 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l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3.补正后申请内容仍不明确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09880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 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（五）不予处理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l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1.信访举报投诉类申请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0515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 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 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l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2.重复申请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0515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 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 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l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3.要求提供公开出版物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09880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 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 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l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4.无正当理由大量反复申请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0710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 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 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l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5.要求行政机关确认或重新出具已获取信息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t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148080">
                <a:tc>
                  <a:txBody>
                    <a:bodyPr/>
                    <a:p>
                      <a:pPr marL="59055" indent="0" algn="ctr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900">
                          <a:solidFill>
                            <a:srgbClr val="000000"/>
                          </a:solidFill>
                          <a:latin typeface="仿宋_GB2312" panose="02010609030101010101" charset="-122"/>
                          <a:ea typeface="仿宋_GB2312" panose="02010609030101010101" charset="-122"/>
                        </a:rPr>
                        <a:t> </a:t>
                      </a:r>
                      <a:endParaRPr lang="en-US" altLang="zh-CN" sz="900">
                        <a:solidFill>
                          <a:srgbClr val="000000"/>
                        </a:solidFill>
                        <a:latin typeface="仿宋_GB2312" panose="02010609030101010101" charset="-122"/>
                        <a:ea typeface="仿宋_GB2312" panose="02010609030101010101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marL="59055" indent="0" algn="ctr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（六）其他处理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marL="59055" indent="0" algn="l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1.申请人无正当理由逾期不补正、行政机关不再处理其政府信息公开申请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marL="59055" indent="0" algn="ctr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marL="59055" indent="0" algn="ctr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marL="59055" indent="0" algn="ctr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marL="59055" indent="0" algn="ctr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marL="59055" indent="0" algn="ctr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marL="59055" indent="0" algn="ctr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marL="59055" indent="0" algn="ctr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148715">
                <a:tc>
                  <a:txBody>
                    <a:bodyPr/>
                    <a:p>
                      <a:pPr marL="59055" indent="0" algn="ctr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900">
                          <a:solidFill>
                            <a:srgbClr val="000000"/>
                          </a:solidFill>
                          <a:latin typeface="仿宋_GB2312" panose="02010609030101010101" charset="-122"/>
                          <a:ea typeface="仿宋_GB2312" panose="02010609030101010101" charset="-122"/>
                        </a:rPr>
                        <a:t> </a:t>
                      </a:r>
                      <a:endParaRPr lang="en-US" altLang="zh-CN" sz="900">
                        <a:solidFill>
                          <a:srgbClr val="000000"/>
                        </a:solidFill>
                        <a:latin typeface="仿宋_GB2312" panose="02010609030101010101" charset="-122"/>
                        <a:ea typeface="仿宋_GB2312" panose="02010609030101010101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marL="59055" indent="0" algn="ctr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 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marL="59055" indent="0" algn="l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2.申请人逾期未按收费通知要求缴纳费用、行政机关不再处理其政府信息公开申请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marL="59055" indent="0" algn="ctr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marL="59055" indent="0" algn="ctr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marL="59055" indent="0" algn="ctr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marL="59055" indent="0" algn="ctr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marL="59055" indent="0" algn="ctr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marL="59055" indent="0" algn="ctr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marL="59055" indent="0" algn="ctr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222885" y="177165"/>
            <a:ext cx="444627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buClrTx/>
              <a:buSzTx/>
              <a:buFontTx/>
            </a:pPr>
            <a:r>
              <a:rPr lang="zh-CN" altLang="en-US" b="1" dirty="0">
                <a:gradFill>
                  <a:gsLst>
                    <a:gs pos="0">
                      <a:srgbClr val="FFFED0"/>
                    </a:gs>
                    <a:gs pos="100000">
                      <a:srgbClr val="E5C34E"/>
                    </a:gs>
                  </a:gsLst>
                  <a:lin ang="5400000" scaled="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思源黑体 CN Bold" panose="020B0800000000000000" pitchFamily="34" charset="-122"/>
                <a:ea typeface="思源黑体 CN Bold" panose="020B0800000000000000" pitchFamily="34" charset="-122"/>
                <a:cs typeface="思源黑体 CN Bold" panose="020B0800000000000000" pitchFamily="34" charset="-122"/>
              </a:rPr>
              <a:t>收到和处理政府信息公开申请情况（</a:t>
            </a:r>
            <a:r>
              <a:rPr lang="zh-CN" altLang="en-US" b="1" dirty="0">
                <a:gradFill>
                  <a:gsLst>
                    <a:gs pos="0">
                      <a:srgbClr val="FFFED0"/>
                    </a:gs>
                    <a:gs pos="100000">
                      <a:srgbClr val="E5C34E"/>
                    </a:gs>
                  </a:gsLst>
                  <a:lin ang="5400000" scaled="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思源黑体 CN Bold" panose="020B0800000000000000" pitchFamily="34" charset="-122"/>
                <a:ea typeface="思源黑体 CN Bold" panose="020B0800000000000000" pitchFamily="34" charset="-122"/>
                <a:cs typeface="思源黑体 CN Bold" panose="020B0800000000000000" pitchFamily="34" charset="-122"/>
              </a:rPr>
              <a:t>续表）</a:t>
            </a:r>
            <a:endParaRPr lang="zh-CN" altLang="en-US" b="1" dirty="0">
              <a:gradFill>
                <a:gsLst>
                  <a:gs pos="0">
                    <a:srgbClr val="FFFED0"/>
                  </a:gs>
                  <a:gs pos="100000">
                    <a:srgbClr val="E5C34E"/>
                  </a:gs>
                </a:gsLst>
                <a:lin ang="5400000" scaled="0"/>
              </a:gra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  <a:latin typeface="思源黑体 CN Bold" panose="020B0800000000000000" pitchFamily="34" charset="-122"/>
              <a:ea typeface="思源黑体 CN Bold" panose="020B0800000000000000" pitchFamily="34" charset="-122"/>
              <a:cs typeface="思源黑体 CN Bold" panose="020B0800000000000000" pitchFamily="34" charset="-122"/>
            </a:endParaRPr>
          </a:p>
        </p:txBody>
      </p:sp>
      <p:graphicFrame>
        <p:nvGraphicFramePr>
          <p:cNvPr id="7" name="表格 6"/>
          <p:cNvGraphicFramePr/>
          <p:nvPr>
            <p:custDataLst>
              <p:tags r:id="rId1"/>
            </p:custDataLst>
          </p:nvPr>
        </p:nvGraphicFramePr>
        <p:xfrm>
          <a:off x="565785" y="6235700"/>
          <a:ext cx="10828020" cy="370205"/>
        </p:xfrm>
        <a:graphic>
          <a:graphicData uri="http://schemas.openxmlformats.org/drawingml/2006/table">
            <a:tbl>
              <a:tblPr/>
              <a:tblGrid>
                <a:gridCol w="5527040"/>
                <a:gridCol w="756920"/>
                <a:gridCol w="757555"/>
                <a:gridCol w="757555"/>
                <a:gridCol w="756920"/>
                <a:gridCol w="757555"/>
                <a:gridCol w="756920"/>
                <a:gridCol w="757555"/>
              </a:tblGrid>
              <a:tr h="370205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四、结转下年度继续办理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9396" y="0"/>
            <a:ext cx="12211396" cy="68580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V="1">
            <a:off x="-91004" y="-141308"/>
            <a:ext cx="12511604" cy="7988177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814" y="1913572"/>
            <a:ext cx="8460105" cy="5141141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2171065" y="2413635"/>
            <a:ext cx="10699750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kumimoji="1" lang="zh-CN" altLang="en-US" sz="60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政府信息公开行政复议、</a:t>
            </a:r>
            <a:endParaRPr kumimoji="1" lang="zh-CN" altLang="en-US" sz="6000" dirty="0">
              <a:gradFill>
                <a:gsLst>
                  <a:gs pos="0">
                    <a:schemeClr val="accent4">
                      <a:lumMod val="20000"/>
                      <a:lumOff val="80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1"/>
              </a:gra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  <a:p>
            <a:pPr algn="l"/>
            <a:r>
              <a:rPr kumimoji="1" lang="zh-CN" altLang="en-US" sz="60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行政诉讼情况</a:t>
            </a:r>
            <a:endParaRPr kumimoji="1" lang="zh-CN" altLang="en-US" sz="6000" dirty="0">
              <a:gradFill>
                <a:gsLst>
                  <a:gs pos="0">
                    <a:schemeClr val="accent4">
                      <a:lumMod val="20000"/>
                      <a:lumOff val="80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1"/>
              </a:gra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  <p:sp>
        <p:nvSpPr>
          <p:cNvPr id="8" name="圆角矩形 2"/>
          <p:cNvSpPr/>
          <p:nvPr/>
        </p:nvSpPr>
        <p:spPr>
          <a:xfrm>
            <a:off x="5047130" y="1538184"/>
            <a:ext cx="2097740" cy="1049967"/>
          </a:xfrm>
          <a:prstGeom prst="roundRect">
            <a:avLst/>
          </a:prstGeom>
          <a:noFill/>
          <a:ln w="28575">
            <a:gradFill flip="none" rotWithShape="1">
              <a:gsLst>
                <a:gs pos="15000">
                  <a:schemeClr val="accent4">
                    <a:lumMod val="20000"/>
                    <a:lumOff val="80000"/>
                    <a:alpha val="0"/>
                  </a:schemeClr>
                </a:gs>
                <a:gs pos="100000">
                  <a:schemeClr val="accent4">
                    <a:lumMod val="40000"/>
                    <a:lumOff val="60000"/>
                  </a:schemeClr>
                </a:gs>
              </a:gsLst>
              <a:lin ang="162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gradFill>
                <a:gsLst>
                  <a:gs pos="0">
                    <a:schemeClr val="accent4">
                      <a:lumMod val="20000"/>
                      <a:lumOff val="80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1"/>
              </a:gra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178121" y="1670302"/>
            <a:ext cx="16052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2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PART</a:t>
            </a:r>
            <a:r>
              <a:rPr kumimoji="1" lang="zh-CN" altLang="en-US" sz="32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 </a:t>
            </a:r>
            <a:r>
              <a:rPr kumimoji="1" lang="en-US" altLang="zh-CN" sz="32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04</a:t>
            </a:r>
            <a:endParaRPr kumimoji="1" lang="zh-CN" altLang="en-US" sz="3200" dirty="0">
              <a:gradFill>
                <a:gsLst>
                  <a:gs pos="0">
                    <a:schemeClr val="accent4">
                      <a:lumMod val="20000"/>
                      <a:lumOff val="80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1"/>
              </a:gra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799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99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bldLvl="0" animBg="1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222885" y="177165"/>
            <a:ext cx="444627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buClrTx/>
              <a:buSzTx/>
              <a:buFontTx/>
            </a:pPr>
            <a:r>
              <a:rPr lang="zh-CN" altLang="en-US" b="1" dirty="0">
                <a:gradFill>
                  <a:gsLst>
                    <a:gs pos="0">
                      <a:srgbClr val="FFFED0"/>
                    </a:gs>
                    <a:gs pos="100000">
                      <a:srgbClr val="E5C34E"/>
                    </a:gs>
                  </a:gsLst>
                  <a:lin ang="5400000" scaled="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思源黑体 CN Bold" panose="020B0800000000000000" pitchFamily="34" charset="-122"/>
                <a:ea typeface="思源黑体 CN Bold" panose="020B0800000000000000" pitchFamily="34" charset="-122"/>
                <a:cs typeface="思源黑体 CN Bold" panose="020B0800000000000000" pitchFamily="34" charset="-122"/>
              </a:rPr>
              <a:t>政府信息公开行政复议、行政诉讼情况</a:t>
            </a:r>
            <a:endParaRPr lang="zh-CN" altLang="en-US" b="1" dirty="0">
              <a:gradFill>
                <a:gsLst>
                  <a:gs pos="0">
                    <a:srgbClr val="FFFED0"/>
                  </a:gs>
                  <a:gs pos="100000">
                    <a:srgbClr val="E5C34E"/>
                  </a:gs>
                </a:gsLst>
                <a:lin ang="5400000" scaled="0"/>
              </a:gra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  <a:latin typeface="思源黑体 CN Bold" panose="020B0800000000000000" pitchFamily="34" charset="-122"/>
              <a:ea typeface="思源黑体 CN Bold" panose="020B0800000000000000" pitchFamily="34" charset="-122"/>
              <a:cs typeface="思源黑体 CN Bold" panose="020B0800000000000000" pitchFamily="34" charset="-122"/>
            </a:endParaRPr>
          </a:p>
        </p:txBody>
      </p:sp>
      <p:graphicFrame>
        <p:nvGraphicFramePr>
          <p:cNvPr id="3" name="表格 2"/>
          <p:cNvGraphicFramePr/>
          <p:nvPr>
            <p:custDataLst>
              <p:tags r:id="rId1"/>
            </p:custDataLst>
          </p:nvPr>
        </p:nvGraphicFramePr>
        <p:xfrm>
          <a:off x="3735705" y="1637030"/>
          <a:ext cx="5827395" cy="3065145"/>
        </p:xfrm>
        <a:graphic>
          <a:graphicData uri="http://schemas.openxmlformats.org/drawingml/2006/table">
            <a:tbl>
              <a:tblPr/>
              <a:tblGrid>
                <a:gridCol w="432435"/>
                <a:gridCol w="431165"/>
                <a:gridCol w="372745"/>
                <a:gridCol w="441325"/>
                <a:gridCol w="351155"/>
                <a:gridCol w="374015"/>
                <a:gridCol w="334010"/>
                <a:gridCol w="334645"/>
                <a:gridCol w="469265"/>
                <a:gridCol w="400685"/>
                <a:gridCol w="257175"/>
                <a:gridCol w="402590"/>
                <a:gridCol w="382905"/>
                <a:gridCol w="412115"/>
                <a:gridCol w="431165"/>
              </a:tblGrid>
              <a:tr h="447675">
                <a:tc gridSpan="5"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行政复议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cP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gridSpan="10"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行政诉讼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cP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1207770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结果维持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结果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纠正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其他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结果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尚未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审结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总计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未经复议直接起诉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cP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复议后起诉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cP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887730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 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 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 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 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 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结果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维持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结果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纠正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其他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结果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尚未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审结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总计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结果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维持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结果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纠正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其他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结果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尚未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审结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总计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buClrTx/>
                        <a:buSzTx/>
                        <a:buFontTx/>
                      </a:pPr>
                      <a:r>
                        <a:rPr lang="zh-CN" altLang="en-US" sz="1800" b="1" dirty="0">
                          <a:gradFill>
                            <a:gsLst>
                              <a:gs pos="0">
                                <a:srgbClr val="FFFED0"/>
                              </a:gs>
                              <a:gs pos="100000">
                                <a:srgbClr val="E5C34E"/>
                              </a:gs>
                            </a:gsLst>
                            <a:lin ang="5400000" scaled="0"/>
                          </a:gra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思源黑体 CN Bold" panose="020B0800000000000000" pitchFamily="34" charset="-122"/>
                          <a:ea typeface="思源黑体 CN Bold" panose="020B0800000000000000" pitchFamily="34" charset="-122"/>
                          <a:cs typeface="思源黑体 CN Bold" panose="020B0800000000000000" pitchFamily="34" charset="-122"/>
                        </a:rPr>
                        <a:t>0</a:t>
                      </a:r>
                      <a:endParaRPr lang="zh-CN" altLang="en-US" sz="1800" b="1" dirty="0">
                        <a:gradFill>
                          <a:gsLst>
                            <a:gs pos="0">
                              <a:srgbClr val="FFFED0"/>
                            </a:gs>
                            <a:gs pos="100000">
                              <a:srgbClr val="E5C34E"/>
                            </a:gs>
                          </a:gsLst>
                          <a:lin ang="5400000" scaled="0"/>
                        </a:gra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思源黑体 CN Bold" panose="020B0800000000000000" pitchFamily="34" charset="-122"/>
                        <a:ea typeface="思源黑体 CN Bold" panose="020B0800000000000000" pitchFamily="34" charset="-122"/>
                        <a:cs typeface="思源黑体 CN Bold" panose="020B0800000000000000" pitchFamily="34" charset="-122"/>
                      </a:endParaRPr>
                    </a:p>
                  </a:txBody>
                  <a:tcPr marL="9525" marR="9525" marT="9525" marB="9525" anchor="ctr" anchorCtr="0">
                    <a:lnL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9396" y="0"/>
            <a:ext cx="12211396" cy="68580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V="1">
            <a:off x="-91004" y="-141308"/>
            <a:ext cx="12511604" cy="7988177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814" y="1913572"/>
            <a:ext cx="8460105" cy="5141141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321310" y="2413635"/>
            <a:ext cx="11687810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kumimoji="1" lang="zh-CN" altLang="en-US" sz="60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存在的主要问题及改进情况</a:t>
            </a:r>
            <a:endParaRPr kumimoji="1" lang="zh-CN" altLang="en-US" sz="6000" dirty="0">
              <a:gradFill>
                <a:gsLst>
                  <a:gs pos="0">
                    <a:schemeClr val="accent4">
                      <a:lumMod val="20000"/>
                      <a:lumOff val="80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1"/>
              </a:gra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  <p:sp>
        <p:nvSpPr>
          <p:cNvPr id="8" name="圆角矩形 2"/>
          <p:cNvSpPr/>
          <p:nvPr/>
        </p:nvSpPr>
        <p:spPr>
          <a:xfrm>
            <a:off x="5047130" y="1538184"/>
            <a:ext cx="2097740" cy="1049967"/>
          </a:xfrm>
          <a:prstGeom prst="roundRect">
            <a:avLst/>
          </a:prstGeom>
          <a:noFill/>
          <a:ln w="28575">
            <a:gradFill flip="none" rotWithShape="1">
              <a:gsLst>
                <a:gs pos="15000">
                  <a:schemeClr val="accent4">
                    <a:lumMod val="20000"/>
                    <a:lumOff val="80000"/>
                    <a:alpha val="0"/>
                  </a:schemeClr>
                </a:gs>
                <a:gs pos="100000">
                  <a:schemeClr val="accent4">
                    <a:lumMod val="40000"/>
                    <a:lumOff val="60000"/>
                  </a:schemeClr>
                </a:gs>
              </a:gsLst>
              <a:lin ang="162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gradFill>
                <a:gsLst>
                  <a:gs pos="0">
                    <a:schemeClr val="accent4">
                      <a:lumMod val="20000"/>
                      <a:lumOff val="80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1"/>
              </a:gra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178121" y="1670302"/>
            <a:ext cx="16052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2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PART</a:t>
            </a:r>
            <a:r>
              <a:rPr kumimoji="1" lang="zh-CN" altLang="en-US" sz="32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 </a:t>
            </a:r>
            <a:r>
              <a:rPr kumimoji="1" lang="en-US" altLang="zh-CN" sz="32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05</a:t>
            </a:r>
            <a:endParaRPr kumimoji="1" lang="zh-CN" altLang="en-US" sz="3200" dirty="0">
              <a:gradFill>
                <a:gsLst>
                  <a:gs pos="0">
                    <a:schemeClr val="accent4">
                      <a:lumMod val="20000"/>
                      <a:lumOff val="80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1"/>
              </a:gra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49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49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bldLvl="0" animBg="1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985645" y="1504950"/>
            <a:ext cx="7007225" cy="68643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b="1" dirty="0">
                <a:gradFill>
                  <a:gsLst>
                    <a:gs pos="0">
                      <a:srgbClr val="FFFED0"/>
                    </a:gs>
                    <a:gs pos="100000">
                      <a:srgbClr val="E5C34E"/>
                    </a:gs>
                  </a:gsLst>
                  <a:lin ang="5400000" scaled="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思源黑体 CN Bold" panose="020B0800000000000000" pitchFamily="34" charset="-122"/>
                <a:ea typeface="思源黑体 CN Bold" panose="020B0800000000000000" pitchFamily="34" charset="-122"/>
                <a:cs typeface="思源黑体 CN Bold" panose="020B0800000000000000" pitchFamily="34" charset="-122"/>
              </a:rPr>
              <a:t>存在的问题：一是政务公开的力度还需加群。</a:t>
            </a:r>
            <a:endParaRPr lang="zh-CN" altLang="en-US" b="1" dirty="0">
              <a:gradFill>
                <a:gsLst>
                  <a:gs pos="0">
                    <a:srgbClr val="FFFED0"/>
                  </a:gs>
                  <a:gs pos="100000">
                    <a:srgbClr val="E5C34E"/>
                  </a:gs>
                </a:gsLst>
                <a:lin ang="5400000" scaled="0"/>
              </a:gra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  <a:latin typeface="思源黑体 CN Bold" panose="020B0800000000000000" pitchFamily="34" charset="-122"/>
              <a:ea typeface="思源黑体 CN Bold" panose="020B0800000000000000" pitchFamily="34" charset="-122"/>
              <a:cs typeface="思源黑体 CN Bold" panose="020B0800000000000000" pitchFamily="34" charset="-122"/>
            </a:endParaRPr>
          </a:p>
          <a:p>
            <a:r>
              <a:rPr lang="zh-CN" altLang="en-US" b="1" dirty="0">
                <a:gradFill>
                  <a:gsLst>
                    <a:gs pos="0">
                      <a:srgbClr val="FFFED0"/>
                    </a:gs>
                    <a:gs pos="100000">
                      <a:srgbClr val="E5C34E"/>
                    </a:gs>
                  </a:gsLst>
                  <a:lin ang="5400000" scaled="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思源黑体 CN Bold" panose="020B0800000000000000" pitchFamily="34" charset="-122"/>
                <a:ea typeface="思源黑体 CN Bold" panose="020B0800000000000000" pitchFamily="34" charset="-122"/>
                <a:cs typeface="思源黑体 CN Bold" panose="020B0800000000000000" pitchFamily="34" charset="-122"/>
              </a:rPr>
              <a:t> </a:t>
            </a:r>
            <a:r>
              <a:rPr lang="en-US" altLang="zh-CN" b="1" dirty="0">
                <a:gradFill>
                  <a:gsLst>
                    <a:gs pos="0">
                      <a:srgbClr val="FFFED0"/>
                    </a:gs>
                    <a:gs pos="100000">
                      <a:srgbClr val="E5C34E"/>
                    </a:gs>
                  </a:gsLst>
                  <a:lin ang="5400000" scaled="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思源黑体 CN Bold" panose="020B0800000000000000" pitchFamily="34" charset="-122"/>
                <a:ea typeface="思源黑体 CN Bold" panose="020B0800000000000000" pitchFamily="34" charset="-122"/>
                <a:cs typeface="思源黑体 CN Bold" panose="020B0800000000000000" pitchFamily="34" charset="-122"/>
              </a:rPr>
              <a:t>           </a:t>
            </a:r>
            <a:r>
              <a:rPr lang="zh-CN" altLang="en-US" b="1" dirty="0">
                <a:gradFill>
                  <a:gsLst>
                    <a:gs pos="0">
                      <a:srgbClr val="FFFED0"/>
                    </a:gs>
                    <a:gs pos="100000">
                      <a:srgbClr val="E5C34E"/>
                    </a:gs>
                  </a:gsLst>
                  <a:lin ang="5400000" scaled="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思源黑体 CN Bold" panose="020B0800000000000000" pitchFamily="34" charset="-122"/>
                <a:ea typeface="思源黑体 CN Bold" panose="020B0800000000000000" pitchFamily="34" charset="-122"/>
                <a:cs typeface="思源黑体 CN Bold" panose="020B0800000000000000" pitchFamily="34" charset="-122"/>
              </a:rPr>
              <a:t>二是政务信息工作人员的业务能力仍需不断增强。</a:t>
            </a:r>
            <a:endParaRPr lang="zh-CN" altLang="en-US" b="1" dirty="0">
              <a:gradFill>
                <a:gsLst>
                  <a:gs pos="0">
                    <a:srgbClr val="FFFED0"/>
                  </a:gs>
                  <a:gs pos="100000">
                    <a:srgbClr val="E5C34E"/>
                  </a:gs>
                </a:gsLst>
                <a:lin ang="5400000" scaled="0"/>
              </a:gra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  <a:latin typeface="思源黑体 CN Bold" panose="020B0800000000000000" pitchFamily="34" charset="-122"/>
              <a:ea typeface="思源黑体 CN Bold" panose="020B0800000000000000" pitchFamily="34" charset="-122"/>
              <a:cs typeface="思源黑体 CN Bold" panose="020B0800000000000000" pitchFamily="34" charset="-122"/>
            </a:endParaRPr>
          </a:p>
          <a:p>
            <a:endParaRPr lang="zh-CN" altLang="en-US" b="1" dirty="0">
              <a:gradFill>
                <a:gsLst>
                  <a:gs pos="0">
                    <a:srgbClr val="FFFED0"/>
                  </a:gs>
                  <a:gs pos="100000">
                    <a:srgbClr val="E5C34E"/>
                  </a:gs>
                </a:gsLst>
                <a:lin ang="5400000" scaled="0"/>
              </a:gra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  <a:latin typeface="思源黑体 CN Bold" panose="020B0800000000000000" pitchFamily="34" charset="-122"/>
              <a:ea typeface="思源黑体 CN Bold" panose="020B0800000000000000" pitchFamily="34" charset="-122"/>
              <a:cs typeface="思源黑体 CN Bold" panose="020B0800000000000000" pitchFamily="34" charset="-122"/>
            </a:endParaRPr>
          </a:p>
          <a:p>
            <a:r>
              <a:rPr lang="en-US" altLang="zh-CN" b="1" dirty="0">
                <a:gradFill>
                  <a:gsLst>
                    <a:gs pos="0">
                      <a:srgbClr val="FFFED0"/>
                    </a:gs>
                    <a:gs pos="100000">
                      <a:srgbClr val="E5C34E"/>
                    </a:gs>
                  </a:gsLst>
                  <a:lin ang="5400000" scaled="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思源黑体 CN Bold" panose="020B0800000000000000" pitchFamily="34" charset="-122"/>
                <a:ea typeface="思源黑体 CN Bold" panose="020B0800000000000000" pitchFamily="34" charset="-122"/>
                <a:cs typeface="思源黑体 CN Bold" panose="020B0800000000000000" pitchFamily="34" charset="-122"/>
              </a:rPr>
              <a:t>   </a:t>
            </a:r>
            <a:endParaRPr lang="zh-CN" altLang="en-US" b="1" dirty="0">
              <a:gradFill>
                <a:gsLst>
                  <a:gs pos="0">
                    <a:srgbClr val="FFFED0"/>
                  </a:gs>
                  <a:gs pos="100000">
                    <a:srgbClr val="E5C34E"/>
                  </a:gs>
                </a:gsLst>
                <a:lin ang="5400000" scaled="0"/>
              </a:gra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  <a:latin typeface="思源黑体 CN Bold" panose="020B0800000000000000" pitchFamily="34" charset="-122"/>
              <a:ea typeface="思源黑体 CN Bold" panose="020B0800000000000000" pitchFamily="34" charset="-122"/>
              <a:cs typeface="思源黑体 CN Bold" panose="020B0800000000000000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985645" y="2690495"/>
            <a:ext cx="144462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 dirty="0">
                <a:gradFill>
                  <a:gsLst>
                    <a:gs pos="0">
                      <a:srgbClr val="FFFED0"/>
                    </a:gs>
                    <a:gs pos="100000">
                      <a:srgbClr val="E5C34E"/>
                    </a:gs>
                  </a:gsLst>
                  <a:lin ang="5400000" scaled="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思源黑体 CN Bold" panose="020B0800000000000000" pitchFamily="34" charset="-122"/>
                <a:ea typeface="思源黑体 CN Bold" panose="020B0800000000000000" pitchFamily="34" charset="-122"/>
                <a:cs typeface="思源黑体 CN Bold" panose="020B0800000000000000" pitchFamily="34" charset="-122"/>
                <a:sym typeface="+mn-ea"/>
              </a:rPr>
              <a:t>改进情况：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3255010" y="2690495"/>
            <a:ext cx="7549515" cy="1476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 dirty="0">
                <a:gradFill>
                  <a:gsLst>
                    <a:gs pos="0">
                      <a:srgbClr val="FFFED0"/>
                    </a:gs>
                    <a:gs pos="100000">
                      <a:srgbClr val="E5C34E"/>
                    </a:gs>
                  </a:gsLst>
                  <a:lin ang="5400000" scaled="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思源黑体 CN Bold" panose="020B0800000000000000" pitchFamily="34" charset="-122"/>
                <a:ea typeface="思源黑体 CN Bold" panose="020B0800000000000000" pitchFamily="34" charset="-122"/>
                <a:cs typeface="思源黑体 CN Bold" panose="020B0800000000000000" pitchFamily="34" charset="-122"/>
                <a:sym typeface="+mn-ea"/>
              </a:rPr>
              <a:t>一是加强监督检查，健全监督制约机制，进一步梳理、规范信息公开内容，安排专人负责政务公开相关工作，加大信息公开力度。</a:t>
            </a:r>
            <a:endParaRPr lang="zh-CN" altLang="en-US" b="1" dirty="0">
              <a:gradFill>
                <a:gsLst>
                  <a:gs pos="0">
                    <a:srgbClr val="FFFED0"/>
                  </a:gs>
                  <a:gs pos="100000">
                    <a:srgbClr val="E5C34E"/>
                  </a:gs>
                </a:gsLst>
                <a:lin ang="5400000" scaled="0"/>
              </a:gra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  <a:latin typeface="思源黑体 CN Bold" panose="020B0800000000000000" pitchFamily="34" charset="-122"/>
              <a:ea typeface="思源黑体 CN Bold" panose="020B0800000000000000" pitchFamily="34" charset="-122"/>
              <a:cs typeface="思源黑体 CN Bold" panose="020B0800000000000000" pitchFamily="34" charset="-122"/>
            </a:endParaRPr>
          </a:p>
          <a:p>
            <a:r>
              <a:rPr lang="zh-CN" altLang="en-US" b="1" dirty="0">
                <a:gradFill>
                  <a:gsLst>
                    <a:gs pos="0">
                      <a:srgbClr val="FFFED0"/>
                    </a:gs>
                    <a:gs pos="100000">
                      <a:srgbClr val="E5C34E"/>
                    </a:gs>
                  </a:gsLst>
                  <a:lin ang="5400000" scaled="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思源黑体 CN Bold" panose="020B0800000000000000" pitchFamily="34" charset="-122"/>
                <a:ea typeface="思源黑体 CN Bold" panose="020B0800000000000000" pitchFamily="34" charset="-122"/>
                <a:cs typeface="思源黑体 CN Bold" panose="020B0800000000000000" pitchFamily="34" charset="-122"/>
                <a:sym typeface="+mn-ea"/>
              </a:rPr>
              <a:t>二是着重培养工作人员的工作主动意识，加强学习培训，进一步提高工作人员的业务能力。</a:t>
            </a:r>
            <a:endParaRPr lang="zh-CN" altLang="en-US" b="1" dirty="0">
              <a:gradFill>
                <a:gsLst>
                  <a:gs pos="0">
                    <a:srgbClr val="FFFED0"/>
                  </a:gs>
                  <a:gs pos="100000">
                    <a:srgbClr val="E5C34E"/>
                  </a:gs>
                </a:gsLst>
                <a:lin ang="5400000" scaled="0"/>
              </a:gra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  <a:latin typeface="思源黑体 CN Bold" panose="020B0800000000000000" pitchFamily="34" charset="-122"/>
              <a:ea typeface="思源黑体 CN Bold" panose="020B0800000000000000" pitchFamily="34" charset="-122"/>
              <a:cs typeface="思源黑体 CN Bold" panose="020B0800000000000000" pitchFamily="34" charset="-122"/>
            </a:endParaRPr>
          </a:p>
          <a:p>
            <a:endParaRPr lang="zh-CN" alt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9396" y="0"/>
            <a:ext cx="12211396" cy="68580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V="1">
            <a:off x="-91004" y="-141308"/>
            <a:ext cx="12511604" cy="7988177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814" y="1913572"/>
            <a:ext cx="8460105" cy="5141141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321310" y="2413635"/>
            <a:ext cx="11687810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kumimoji="1" lang="zh-CN" altLang="en-US" sz="60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其他需要报告的事项</a:t>
            </a:r>
            <a:endParaRPr kumimoji="1" lang="zh-CN" altLang="en-US" sz="6000" dirty="0">
              <a:gradFill>
                <a:gsLst>
                  <a:gs pos="0">
                    <a:schemeClr val="accent4">
                      <a:lumMod val="20000"/>
                      <a:lumOff val="80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1"/>
              </a:gra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  <p:sp>
        <p:nvSpPr>
          <p:cNvPr id="8" name="圆角矩形 2"/>
          <p:cNvSpPr/>
          <p:nvPr/>
        </p:nvSpPr>
        <p:spPr>
          <a:xfrm>
            <a:off x="5047130" y="1538184"/>
            <a:ext cx="2097740" cy="1049967"/>
          </a:xfrm>
          <a:prstGeom prst="roundRect">
            <a:avLst/>
          </a:prstGeom>
          <a:noFill/>
          <a:ln w="28575">
            <a:gradFill flip="none" rotWithShape="1">
              <a:gsLst>
                <a:gs pos="15000">
                  <a:schemeClr val="accent4">
                    <a:lumMod val="20000"/>
                    <a:lumOff val="80000"/>
                    <a:alpha val="0"/>
                  </a:schemeClr>
                </a:gs>
                <a:gs pos="100000">
                  <a:schemeClr val="accent4">
                    <a:lumMod val="40000"/>
                    <a:lumOff val="60000"/>
                  </a:schemeClr>
                </a:gs>
              </a:gsLst>
              <a:lin ang="162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gradFill>
                <a:gsLst>
                  <a:gs pos="0">
                    <a:schemeClr val="accent4">
                      <a:lumMod val="20000"/>
                      <a:lumOff val="80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1"/>
              </a:gra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178121" y="1670302"/>
            <a:ext cx="16052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2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PART</a:t>
            </a:r>
            <a:r>
              <a:rPr kumimoji="1" lang="zh-CN" altLang="en-US" sz="32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 </a:t>
            </a:r>
            <a:r>
              <a:rPr kumimoji="1" lang="en-US" altLang="zh-CN" sz="3200" dirty="0">
                <a:gradFill>
                  <a:gsLst>
                    <a:gs pos="0">
                      <a:schemeClr val="accent4">
                        <a:lumMod val="20000"/>
                        <a:lumOff val="80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06</a:t>
            </a:r>
            <a:endParaRPr kumimoji="1" lang="zh-CN" altLang="en-US" sz="3200" dirty="0">
              <a:gradFill>
                <a:gsLst>
                  <a:gs pos="0">
                    <a:schemeClr val="accent4">
                      <a:lumMod val="20000"/>
                      <a:lumOff val="80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1"/>
              </a:gra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4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9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bldLvl="0" animBg="1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085215" y="1979295"/>
            <a:ext cx="9807575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 dirty="0">
                <a:gradFill>
                  <a:gsLst>
                    <a:gs pos="0">
                      <a:srgbClr val="FFFED0"/>
                    </a:gs>
                    <a:gs pos="100000">
                      <a:srgbClr val="E5C34E"/>
                    </a:gs>
                  </a:gsLst>
                  <a:lin ang="5400000" scaled="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思源黑体 CN Bold" panose="020B0800000000000000" pitchFamily="34" charset="-122"/>
                <a:ea typeface="思源黑体 CN Bold" panose="020B0800000000000000" pitchFamily="34" charset="-122"/>
                <a:cs typeface="思源黑体 CN Bold" panose="020B0800000000000000" pitchFamily="34" charset="-122"/>
              </a:rPr>
              <a:t>（一）按照《国务院办公厅关于印发&lt;政府信息公开信息处理费管理办法&gt;的通知》（国办函〔2020〕109号）规定的按件、按量收费标准，本年度没有产生信息公开处理费。</a:t>
            </a:r>
            <a:endParaRPr lang="zh-CN" altLang="en-US" b="1" dirty="0">
              <a:gradFill>
                <a:gsLst>
                  <a:gs pos="0">
                    <a:srgbClr val="FFFED0"/>
                  </a:gs>
                  <a:gs pos="100000">
                    <a:srgbClr val="E5C34E"/>
                  </a:gs>
                </a:gsLst>
                <a:lin ang="5400000" scaled="0"/>
              </a:gra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  <a:latin typeface="思源黑体 CN Bold" panose="020B0800000000000000" pitchFamily="34" charset="-122"/>
              <a:ea typeface="思源黑体 CN Bold" panose="020B0800000000000000" pitchFamily="34" charset="-122"/>
              <a:cs typeface="思源黑体 CN Bold" panose="020B0800000000000000" pitchFamily="34" charset="-122"/>
            </a:endParaRPr>
          </a:p>
          <a:p>
            <a:r>
              <a:rPr lang="zh-CN" altLang="en-US" b="1" dirty="0">
                <a:gradFill>
                  <a:gsLst>
                    <a:gs pos="0">
                      <a:srgbClr val="FFFED0"/>
                    </a:gs>
                    <a:gs pos="100000">
                      <a:srgbClr val="E5C34E"/>
                    </a:gs>
                  </a:gsLst>
                  <a:lin ang="5400000" scaled="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思源黑体 CN Bold" panose="020B0800000000000000" pitchFamily="34" charset="-122"/>
                <a:ea typeface="思源黑体 CN Bold" panose="020B0800000000000000" pitchFamily="34" charset="-122"/>
                <a:cs typeface="思源黑体 CN Bold" panose="020B0800000000000000" pitchFamily="34" charset="-122"/>
              </a:rPr>
              <a:t>（二）政务公开工作要点落实情况。一是加强组织领导。县应急局明确分管领导和信息员，具体负责政务信息公开、维护、协调等日常工作，确保信息公开全面、及时、准确、无误。二是全面推行政务公开。我局坚持以“公开为常态、不公开为例外”的原则，紧紧围绕应急领域中心工作，全面推进政务公开和政务服务体系建设，全面做好我局政府信息公开各项工作。三是推进网上办事服务公开。应急部门所有行政审批事项都可在安徽省政务服务网上申请办理，并且实现办事材料目录化、办事流程标准化，让群众办事更明白、更便捷。</a:t>
            </a:r>
            <a:endParaRPr lang="zh-CN" altLang="en-US" b="1" dirty="0">
              <a:gradFill>
                <a:gsLst>
                  <a:gs pos="0">
                    <a:srgbClr val="FFFED0"/>
                  </a:gs>
                  <a:gs pos="100000">
                    <a:srgbClr val="E5C34E"/>
                  </a:gs>
                </a:gsLst>
                <a:lin ang="5400000" scaled="0"/>
              </a:gra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  <a:latin typeface="思源黑体 CN Bold" panose="020B0800000000000000" pitchFamily="34" charset="-122"/>
              <a:ea typeface="思源黑体 CN Bold" panose="020B0800000000000000" pitchFamily="34" charset="-122"/>
              <a:cs typeface="思源黑体 CN Bold" panose="020B0800000000000000" pitchFamily="34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DIAGRAM_VIRTUALLY_FRAME" val="{&quot;height&quot;:263.3,&quot;left&quot;:409.5566929133858,&quot;top&quot;:130.61417322834646,&quot;width&quot;:348.95}"/>
</p:tagLst>
</file>

<file path=ppt/tags/tag2.xml><?xml version="1.0" encoding="utf-8"?>
<p:tagLst xmlns:p="http://schemas.openxmlformats.org/presentationml/2006/main">
  <p:tag name="KSO_WM_DIAGRAM_VIRTUALLY_FRAME" val="{&quot;height&quot;:263.3,&quot;left&quot;:409.5566929133858,&quot;top&quot;:130.61417322834646,&quot;width&quot;:348.95}"/>
</p:tagLst>
</file>

<file path=ppt/tags/tag3.xml><?xml version="1.0" encoding="utf-8"?>
<p:tagLst xmlns:p="http://schemas.openxmlformats.org/presentationml/2006/main">
  <p:tag name="KSO_WM_DIAGRAM_VIRTUALLY_FRAME" val="{&quot;height&quot;:263.3,&quot;left&quot;:409.5566929133858,&quot;top&quot;:130.61417322834646,&quot;width&quot;:348.95}"/>
</p:tagLst>
</file>

<file path=ppt/tags/tag4.xml><?xml version="1.0" encoding="utf-8"?>
<p:tagLst xmlns:p="http://schemas.openxmlformats.org/presentationml/2006/main">
  <p:tag name="KSO_WM_DIAGRAM_VIRTUALLY_FRAME" val="{&quot;height&quot;:263.3,&quot;left&quot;:409.5566929133858,&quot;top&quot;:130.61417322834646,&quot;width&quot;:348.95}"/>
</p:tagLst>
</file>

<file path=ppt/tags/tag5.xml><?xml version="1.0" encoding="utf-8"?>
<p:tagLst xmlns:p="http://schemas.openxmlformats.org/presentationml/2006/main">
  <p:tag name="KSO_WM_DIAGRAM_VIRTUALLY_FRAME" val="{&quot;height&quot;:263.3,&quot;left&quot;:409.5566929133858,&quot;top&quot;:130.61417322834646,&quot;width&quot;:348.95}"/>
</p:tagLst>
</file>

<file path=ppt/tags/tag6.xml><?xml version="1.0" encoding="utf-8"?>
<p:tagLst xmlns:p="http://schemas.openxmlformats.org/presentationml/2006/main">
  <p:tag name="KSO_WM_DIAGRAM_VIRTUALLY_FRAME" val="{&quot;height&quot;:263.3,&quot;left&quot;:409.5566929133858,&quot;top&quot;:130.61417322834646,&quot;width&quot;:348.95}"/>
</p:tagLst>
</file>

<file path=ppt/tags/tag7.xml><?xml version="1.0" encoding="utf-8"?>
<p:tagLst xmlns:p="http://schemas.openxmlformats.org/presentationml/2006/main">
  <p:tag name="KSO_WM_DIAGRAM_VIRTUALLY_FRAME" val="{&quot;height&quot;:263.3,&quot;left&quot;:409.5566929133858,&quot;top&quot;:130.61417322834646,&quot;width&quot;:348.95}"/>
</p:tagLst>
</file>

<file path=ppt/tags/tag8.xml><?xml version="1.0" encoding="utf-8"?>
<p:tagLst xmlns:p="http://schemas.openxmlformats.org/presentationml/2006/main">
  <p:tag name="KSO_WM_DIAGRAM_VIRTUALLY_FRAME" val="{&quot;height&quot;:263.3,&quot;left&quot;:409.5566929133858,&quot;top&quot;:130.61417322834646,&quot;width&quot;:348.95}"/>
</p:tagLst>
</file>

<file path=ppt/tags/tag9.xml><?xml version="1.0" encoding="utf-8"?>
<p:tagLst xmlns:p="http://schemas.openxmlformats.org/presentationml/2006/main">
  <p:tag name="KSO_WM_DIAGRAM_VIRTUALLY_FRAME" val="{&quot;height&quot;:263.3,&quot;left&quot;:409.5566929133858,&quot;top&quot;:130.61417322834646,&quot;width&quot;:348.95}"/>
</p:tagLst>
</file>

<file path=ppt/tags/tag10.xml><?xml version="1.0" encoding="utf-8"?>
<p:tagLst xmlns:p="http://schemas.openxmlformats.org/presentationml/2006/main">
  <p:tag name="KSO_WM_DIAGRAM_VIRTUALLY_FRAME" val="{&quot;height&quot;:263.3,&quot;left&quot;:409.5566929133858,&quot;top&quot;:130.61417322834646,&quot;width&quot;:348.95}"/>
</p:tagLst>
</file>

<file path=ppt/tags/tag11.xml><?xml version="1.0" encoding="utf-8"?>
<p:tagLst xmlns:p="http://schemas.openxmlformats.org/presentationml/2006/main">
  <p:tag name="KSO_WM_DIAGRAM_VIRTUALLY_FRAME" val="{&quot;height&quot;:263.3,&quot;left&quot;:409.5566929133858,&quot;top&quot;:130.61417322834646,&quot;width&quot;:348.95}"/>
</p:tagLst>
</file>

<file path=ppt/tags/tag12.xml><?xml version="1.0" encoding="utf-8"?>
<p:tagLst xmlns:p="http://schemas.openxmlformats.org/presentationml/2006/main">
  <p:tag name="KSO_WM_DIAGRAM_VIRTUALLY_FRAME" val="{&quot;height&quot;:263.3,&quot;left&quot;:409.5566929133858,&quot;top&quot;:130.61417322834646,&quot;width&quot;:348.95}"/>
</p:tagLst>
</file>

<file path=ppt/tags/tag13.xml><?xml version="1.0" encoding="utf-8"?>
<p:tagLst xmlns:p="http://schemas.openxmlformats.org/presentationml/2006/main">
  <p:tag name="KSO_WM_DIAGRAM_VIRTUALLY_FRAME" val="{&quot;height&quot;:263.3,&quot;left&quot;:409.5566929133858,&quot;top&quot;:130.61417322834646,&quot;width&quot;:348.95}"/>
</p:tagLst>
</file>

<file path=ppt/tags/tag14.xml><?xml version="1.0" encoding="utf-8"?>
<p:tagLst xmlns:p="http://schemas.openxmlformats.org/presentationml/2006/main">
  <p:tag name="KSO_WM_DIAGRAM_VIRTUALLY_FRAME" val="{&quot;height&quot;:263.3,&quot;left&quot;:409.5566929133858,&quot;top&quot;:130.61417322834646,&quot;width&quot;:348.95}"/>
</p:tagLst>
</file>

<file path=ppt/tags/tag15.xml><?xml version="1.0" encoding="utf-8"?>
<p:tagLst xmlns:p="http://schemas.openxmlformats.org/presentationml/2006/main">
  <p:tag name="KSO_WM_DIAGRAM_VIRTUALLY_FRAME" val="{&quot;height&quot;:263.3,&quot;left&quot;:409.5566929133858,&quot;top&quot;:130.61417322834646,&quot;width&quot;:348.95}"/>
</p:tagLst>
</file>

<file path=ppt/tags/tag16.xml><?xml version="1.0" encoding="utf-8"?>
<p:tagLst xmlns:p="http://schemas.openxmlformats.org/presentationml/2006/main">
  <p:tag name="KSO_WM_DIAGRAM_VIRTUALLY_FRAME" val="{&quot;height&quot;:263.3,&quot;left&quot;:409.5566929133858,&quot;top&quot;:130.61417322834646,&quot;width&quot;:348.95}"/>
</p:tagLst>
</file>

<file path=ppt/tags/tag17.xml><?xml version="1.0" encoding="utf-8"?>
<p:tagLst xmlns:p="http://schemas.openxmlformats.org/presentationml/2006/main">
  <p:tag name="KSO_WM_DIAGRAM_VIRTUALLY_FRAME" val="{&quot;height&quot;:263.3,&quot;left&quot;:409.5566929133858,&quot;top&quot;:130.61417322834646,&quot;width&quot;:348.95}"/>
</p:tagLst>
</file>

<file path=ppt/tags/tag18.xml><?xml version="1.0" encoding="utf-8"?>
<p:tagLst xmlns:p="http://schemas.openxmlformats.org/presentationml/2006/main">
  <p:tag name="KSO_WM_DIAGRAM_VIRTUALLY_FRAME" val="{&quot;height&quot;:263.3,&quot;left&quot;:409.5566929133858,&quot;top&quot;:130.61417322834646,&quot;width&quot;:348.95}"/>
</p:tagLst>
</file>

<file path=ppt/tags/tag19.xml><?xml version="1.0" encoding="utf-8"?>
<p:tagLst xmlns:p="http://schemas.openxmlformats.org/presentationml/2006/main">
  <p:tag name="KSO_WM_DIAGRAM_VIRTUALLY_FRAME" val="{&quot;height&quot;:263.3,&quot;left&quot;:409.5566929133858,&quot;top&quot;:130.61417322834646,&quot;width&quot;:348.95}"/>
</p:tagLst>
</file>

<file path=ppt/tags/tag20.xml><?xml version="1.0" encoding="utf-8"?>
<p:tagLst xmlns:p="http://schemas.openxmlformats.org/presentationml/2006/main">
  <p:tag name="KSO_WM_DIAGRAM_VIRTUALLY_FRAME" val="{&quot;height&quot;:263.3,&quot;left&quot;:409.5566929133858,&quot;top&quot;:130.61417322834646,&quot;width&quot;:348.95}"/>
</p:tagLst>
</file>

<file path=ppt/tags/tag21.xml><?xml version="1.0" encoding="utf-8"?>
<p:tagLst xmlns:p="http://schemas.openxmlformats.org/presentationml/2006/main">
  <p:tag name="KSO_WM_DIAGRAM_VIRTUALLY_FRAME" val="{&quot;height&quot;:263.3,&quot;left&quot;:409.5566929133858,&quot;top&quot;:130.61417322834646,&quot;width&quot;:348.95}"/>
</p:tagLst>
</file>

<file path=ppt/tags/tag22.xml><?xml version="1.0" encoding="utf-8"?>
<p:tagLst xmlns:p="http://schemas.openxmlformats.org/presentationml/2006/main">
  <p:tag name="TABLE_ENDDRAG_ORIGIN_RECT" val="420*433"/>
  <p:tag name="TABLE_ENDDRAG_RECT" val="270*53*420*433"/>
</p:tagLst>
</file>

<file path=ppt/tags/tag23.xml><?xml version="1.0" encoding="utf-8"?>
<p:tagLst xmlns:p="http://schemas.openxmlformats.org/presentationml/2006/main">
  <p:tag name="TABLE_ENDDRAG_ORIGIN_RECT" val="827*497"/>
  <p:tag name="TABLE_ENDDRAG_RECT" val="46*42*827*497"/>
</p:tagLst>
</file>

<file path=ppt/tags/tag24.xml><?xml version="1.0" encoding="utf-8"?>
<p:tagLst xmlns:p="http://schemas.openxmlformats.org/presentationml/2006/main">
  <p:tag name="TABLE_ENDDRAG_ORIGIN_RECT" val="852*29"/>
  <p:tag name="TABLE_ENDDRAG_RECT" val="44*497*852*29"/>
</p:tagLst>
</file>

<file path=ppt/tags/tag25.xml><?xml version="1.0" encoding="utf-8"?>
<p:tagLst xmlns:p="http://schemas.openxmlformats.org/presentationml/2006/main">
  <p:tag name="TABLE_ENDDRAG_ORIGIN_RECT" val="589*222"/>
  <p:tag name="TABLE_ENDDRAG_RECT" val="131*183*589*222"/>
</p:tagLst>
</file>

<file path=ppt/tags/tag26.xml><?xml version="1.0" encoding="utf-8"?>
<p:tagLst xmlns:p="http://schemas.openxmlformats.org/presentationml/2006/main">
  <p:tag name="KSO_WPP_MARK_KEY" val="f7d9dbbe-b656-43f5-ae1e-831a69bb246a"/>
  <p:tag name="COMMONDATA" val="eyJoZGlkIjoiODAxMTM5MzFhOWUwODJiZjcwZWJkMjJmM2RlYzNhN2QifQ=="/>
</p:tagLst>
</file>

<file path=ppt/theme/theme1.xml><?xml version="1.0" encoding="utf-8"?>
<a:theme xmlns:a="http://schemas.openxmlformats.org/drawingml/2006/main" name="唐峰设计：https://v.youku.com/v_show/id_XNTg4OTcwMDM3Ng==.html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3389</Words>
  <Application>WPS 演示</Application>
  <PresentationFormat>宽屏</PresentationFormat>
  <Paragraphs>871</Paragraphs>
  <Slides>20</Slides>
  <Notes>6</Notes>
  <HiddenSlides>0</HiddenSlides>
  <MMClips>1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5" baseType="lpstr">
      <vt:lpstr>Arial</vt:lpstr>
      <vt:lpstr>宋体</vt:lpstr>
      <vt:lpstr>Wingdings</vt:lpstr>
      <vt:lpstr>汉仪雅酷黑 65W</vt:lpstr>
      <vt:lpstr>字魂105号-简雅黑</vt:lpstr>
      <vt:lpstr>思源黑体 CN Bold</vt:lpstr>
      <vt:lpstr>黑体</vt:lpstr>
      <vt:lpstr>思源黑体 CN Normal</vt:lpstr>
      <vt:lpstr>等线</vt:lpstr>
      <vt:lpstr>微软雅黑</vt:lpstr>
      <vt:lpstr>Arial Unicode MS</vt:lpstr>
      <vt:lpstr>等线 Light</vt:lpstr>
      <vt:lpstr>Calibri</vt:lpstr>
      <vt:lpstr>仿宋_GB2312</vt:lpstr>
      <vt:lpstr>唐峰设计：https://v.youku.com/v_show/id_XNTg4OTcwMDM3Ng==.html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</cp:lastModifiedBy>
  <cp:revision>6</cp:revision>
  <dcterms:created xsi:type="dcterms:W3CDTF">2025-01-17T01:43:00Z</dcterms:created>
  <dcterms:modified xsi:type="dcterms:W3CDTF">2025-02-07T03:52:40Z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6FBA6888202045999B3B0B61FF8CB145_13</vt:lpwstr>
  </property>
  <property fmtid="{D5CDD505-2E9C-101B-9397-08002B2CF9AE}" pid="3" name="KSOProductBuildVer">
    <vt:lpwstr>2052-12.1.0.19770</vt:lpwstr>
  </property>
</Properties>
</file>